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0"/>
  </p:notesMasterIdLst>
  <p:sldIdLst>
    <p:sldId id="259" r:id="rId2"/>
    <p:sldId id="350" r:id="rId3"/>
    <p:sldId id="296" r:id="rId4"/>
    <p:sldId id="349" r:id="rId5"/>
    <p:sldId id="351" r:id="rId6"/>
    <p:sldId id="352" r:id="rId7"/>
    <p:sldId id="353" r:id="rId8"/>
    <p:sldId id="354" r:id="rId9"/>
    <p:sldId id="355" r:id="rId10"/>
    <p:sldId id="356" r:id="rId11"/>
    <p:sldId id="357" r:id="rId12"/>
    <p:sldId id="358" r:id="rId13"/>
    <p:sldId id="387" r:id="rId14"/>
    <p:sldId id="385" r:id="rId15"/>
    <p:sldId id="268" r:id="rId16"/>
    <p:sldId id="311" r:id="rId17"/>
    <p:sldId id="386" r:id="rId18"/>
    <p:sldId id="302" r:id="rId19"/>
    <p:sldId id="389" r:id="rId20"/>
    <p:sldId id="390" r:id="rId21"/>
    <p:sldId id="391" r:id="rId22"/>
    <p:sldId id="359" r:id="rId23"/>
    <p:sldId id="392" r:id="rId24"/>
    <p:sldId id="360" r:id="rId25"/>
    <p:sldId id="393" r:id="rId26"/>
    <p:sldId id="395" r:id="rId27"/>
    <p:sldId id="394" r:id="rId28"/>
    <p:sldId id="396" r:id="rId29"/>
    <p:sldId id="397" r:id="rId30"/>
    <p:sldId id="398" r:id="rId31"/>
    <p:sldId id="399" r:id="rId32"/>
    <p:sldId id="400" r:id="rId33"/>
    <p:sldId id="273" r:id="rId34"/>
    <p:sldId id="340" r:id="rId35"/>
    <p:sldId id="348" r:id="rId36"/>
    <p:sldId id="401" r:id="rId37"/>
    <p:sldId id="328" r:id="rId38"/>
    <p:sldId id="262"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007C"/>
    <a:srgbClr val="1F23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0"/>
    <p:restoredTop sz="94587"/>
  </p:normalViewPr>
  <p:slideViewPr>
    <p:cSldViewPr snapToGrid="0" snapToObjects="1">
      <p:cViewPr varScale="1">
        <p:scale>
          <a:sx n="103" d="100"/>
          <a:sy n="103" d="100"/>
        </p:scale>
        <p:origin x="72" y="1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21T18:08:26.554"/>
    </inkml:context>
    <inkml:brush xml:id="br0">
      <inkml:brushProperty name="width" value="0.3" units="cm"/>
      <inkml:brushProperty name="height" value="0.6" units="cm"/>
      <inkml:brushProperty name="color" value="#A9D8FF"/>
      <inkml:brushProperty name="tip" value="rectangle"/>
      <inkml:brushProperty name="rasterOp" value="maskPen"/>
      <inkml:brushProperty name="ignorePressure" value="1"/>
    </inkml:brush>
  </inkml:definitions>
  <inkml:trace contextRef="#ctx0" brushRef="#br0">0 82,'40'3,"0"1,0 3,76 22,-76-18,-7-4,1-2,0-1,60 0,-6-1,-1 9,-58-7,52 3,1444-8,-713-1,-776-2,-1 0,70-17,-69 11,0 3,70-5,-58 9,59-11,-36 3,4 0,-34 3,70-1,6 7,122 4,-131 9,-60-6,50 2,475-10,-536 4,52 9,-51-5,49 1,1113-6,-545-3,-603 0,0-3,58-14,-60 10,1 1,67 0,-87 8,21 1,1-2,87-13,-104 9,-1 2,69 2,22-1,-43-10,-52 7,57-4,-46 9,-1-2,52-10,-23 4,1 3,0 3,94 8,-52 6,-62-5,54-1,-61-6,6-1,1 2,90 14,-83-7,1-3,0-2,74-6,-14 0,-21 3,-76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21T18:08:29.433"/>
    </inkml:context>
    <inkml:brush xml:id="br0">
      <inkml:brushProperty name="width" value="0.3" units="cm"/>
      <inkml:brushProperty name="height" value="0.6" units="cm"/>
      <inkml:brushProperty name="color" value="#A9D8FF"/>
      <inkml:brushProperty name="tip" value="rectangle"/>
      <inkml:brushProperty name="rasterOp" value="maskPen"/>
      <inkml:brushProperty name="ignorePressure" value="1"/>
    </inkml:brush>
  </inkml:definitions>
  <inkml:trace contextRef="#ctx0" brushRef="#br0">1 3,'0'3,"0"0,1 1,0-1,-1 0,1 0,0 1,0-1,1 0,-1 0,1 0,0-1,-1 1,1 0,0-1,1 1,-1-1,0 1,1-1,-1 0,1 0,0 0,-1-1,1 1,0 0,0-1,4 1,11 5,1-1,-1-1,30 4,-3 0,-4 2,-8-2,-1 0,1-3,1 0,46 1,133 5,7-1,1397-11,-1449 13,-2-1,1071-13,-1206 0,54-10,-54 5,53-1,41 9,98-4,-62-22,-108 14,0 2,63-1,39-3,7 0,597 13,-719-3,54-10,-53 6,51-1,-35 6,87-12,-56 4,0 4,107 7,-53 0,-86-4,58-11,-14 1,-7 3,123-6,-80 15,-14-1,157 18,-164-7,193-8,-145-4,372 2,-510 1,0 1,31 8,-29-5,46 3,604-7,-328-3,-319 4,54 9,-53-6,51 3,-31-7,93 13,-76-7,0-2,97-6,-58 0,-91 0,0-1,0 0,19-6,33-5,-47 12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21T18:08:26.554"/>
    </inkml:context>
    <inkml:brush xml:id="br0">
      <inkml:brushProperty name="width" value="0.3" units="cm"/>
      <inkml:brushProperty name="height" value="0.6" units="cm"/>
      <inkml:brushProperty name="color" value="#A9D8FF"/>
      <inkml:brushProperty name="tip" value="rectangle"/>
      <inkml:brushProperty name="rasterOp" value="maskPen"/>
      <inkml:brushProperty name="ignorePressure" value="1"/>
    </inkml:brush>
  </inkml:definitions>
  <inkml:trace contextRef="#ctx0" brushRef="#br0">0 129,'64'5,"-1"2,0 4,120 35,-121-29,-8-6,-1-3,1-1,94-2,-9 0,-1 14,-92-11,82 4,2282-11,-1128-4,-1225 0,-1-3,111-25,-112 18,2 2,111-6,-92 13,93-16,-56 5,5-2,-54 7,112-3,9 11,192 6,-205 16,-97-10,79 1,753-12,-849 4,83 14,-82-8,78 2,1760-10,-861-3,-954-2,0-4,92-21,-95 14,1 3,106-2,-137 15,35 1,-1-4,138-20,-165 14,1 3,106 4,37-2,-69-16,-82 10,89-4,-72 13,0-4,81-14,-36 5,1 4,-1 6,150 14,-82 8,-98-9,85 0,-97-10,11-2,-1 4,144 21,-130-10,-1-5,1-3,119-11,-25 2,-32 4,-121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21T18:32:13.979"/>
    </inkml:context>
    <inkml:brush xml:id="br0">
      <inkml:brushProperty name="width" value="0.3" units="cm"/>
      <inkml:brushProperty name="height" value="0.6" units="cm"/>
      <inkml:brushProperty name="color" value="#A9D8FF"/>
      <inkml:brushProperty name="tip" value="rectangle"/>
      <inkml:brushProperty name="rasterOp" value="maskPen"/>
      <inkml:brushProperty name="ignorePressure" value="1"/>
    </inkml:brush>
  </inkml:definitions>
  <inkml:trace contextRef="#ctx0" brushRef="#br0">0 129,'60'0,"-3"1,-1-2,100-15,-97 8,1 3,0 2,71 7,-12-2,1061-2,-1162 1,1 1,34 8,-33-5,0-2,25 2,282-4,-155-2,-142-1,57-10,-57 7,55-3,-60 7,48-10,-47 6,49-3,83-4,12-1,-7 1,1-1,-140 12,0-1,33-8,38-2,437 10,-258 4,-245 0,56 10,-56-7,55 3,54 4,0 1,-107-12,50 10,-49-5,50 1,-48-5,46 9,27 1,-79-12,-1 2,1 0,31 9,-31-6,0-2,0 0,39-2,-34-1,64 8,-2 3,0-4,149-8,-88-2,-109 4,-10 0,1-1,-1-3,64-10,-57 5,1 3,0 2,-1 2,52 5,9-1,1619-3,-1686 2,52 9,-50-6,49 2,-63-5,50 9,-49-6,44 3,57 4,-82-6,53 1,378-8,-458 2,0 1,33 7,34 4,595-11,-331-4,-331 3,-1 1,35 8,-33-6,0 0,26 1,177 20,-154-14,120 4,-152-15,0 1,62 12,-59-8,58 2,-58-5,59 9,-20 3,0-3,116 0,996-12,-1142 3,50 9,48 2,1614-12,-809-3,-928 1,0-1,31-8,-29 5,45-3,-1 3,72-15,63-5,-93 13,-75 6,52-1,-65 5,-1-1,0 0,0-2,23-8,-22 6,-1 2,1 0,42-3,97-5,26 1,-155 11,58-11,-58 7,57-2,1042 8,-1113 0,-1 1,33 7,-31-4,0-1,25 0,141 9,41 0,1101-15,-710 3,-581 1,51 9,34 2,672-12,-384-3,-382 3,52 11,15 0,492-9,-300-5,1272 2,-1531-2,56-10,20-1,53 1,15-1,-152 12,-1-1,30-7,37-4,-61 11,0-2,0 0,31-11,-32 8,1 1,-1 1,40-2,-39 5,46-9,-47 6,0 2,28-1,68 2,259 5,-250 9,56 2,-75-16,119 4,-147 10,-51-7,54 3,969-9,-1033 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21T18:32:17.820"/>
    </inkml:context>
    <inkml:brush xml:id="br0">
      <inkml:brushProperty name="width" value="0.3" units="cm"/>
      <inkml:brushProperty name="height" value="0.6" units="cm"/>
      <inkml:brushProperty name="color" value="#A9D8FF"/>
      <inkml:brushProperty name="tip" value="rectangle"/>
      <inkml:brushProperty name="rasterOp" value="maskPen"/>
      <inkml:brushProperty name="ignorePressure" value="1"/>
    </inkml:brush>
  </inkml:definitions>
  <inkml:trace contextRef="#ctx0" brushRef="#br0">1 328,'0'-1,"0"0,1 0,0 0,-1 0,1 0,0 0,-1 0,1 0,0 0,0 0,0 0,0 0,0 0,0 1,0-1,0 0,0 1,0-1,0 1,2-1,31-12,-25 10,17-6,0 1,0 1,1 2,41-4,110 6,-137 3,-18-1,0-1,33-7,32-4,78 1,71-2,-201 14,16 2,0-4,92-13,-98 9,1 2,92 3,-89 3,1-3,64-8,312-34,-282 32,81-2,-149 14,-5 1,0-4,94-13,75-11,-160 19,132 4,-130 5,125-13,-47-10,208 1,955 20,-1166 13,-2 0,-54-9,127 22,-130-16,179-4,-5-2,-103 21,-117-15,0-2,64 0,-47-4,103 17,-100-9,89 1,878-12,-484-3,-537 3,-1 1,35 8,-33-5,0-1,26 1,488-4,-259-3,-234 4,51 9,-50-5,47 1,2717-6,-1336-3,1880 2,-3186-13,4 0,-131 13,-1-2,65-11,-58 7,1 2,72 2,-71 2,-1-1,67-11,115-13,-152 16,0 4,119 6,-62 2,629-3,-723 3,-1 1,1 2,-1 2,38 13,-9-3,-57-16,302 66,173 0,-435-61,21 3,112 2,-157-11,-1 1,1 1,-1 1,42 14,-23-7,-4-4,0-2,1-2,-1-1,64-6,-6 1,-3 3,342 16,-283-5,188-9,-153-5,-143 3,-1-2,71-11,-74 7,74-1,-73 6,66-10,-74 6,1 2,35 1,-37 2,0-1,45-8,-21 1,0 2,0 3,71 5,81-4,-124-9,-53 5,55-2,9 7,161 4,-228 1,-1 1,33 11,-37-9,-1-1,1-2,46 5,30-11,54 3,-79 11,-52-7,1-1,24 0,391-5,-420 1,0-2,0 0,0-1,0-1,0-1,19-7,-37 12,-1 0,1-1,0 1,-1 0,1 0,0 0,-1 0,1 0,0-1,-1 1,1 0,0 0,-1-1,1 1,0 0,0 0,-1-1,1 1,0 0,0-1,0 1,0 0,-1-1,1 1,0 0,0-1,0 1,0 0,0-1,0 1,0-1,0 1,0 0,0-1,0 1,0 0,0-1,0 1,0 0,0-1,0 1,1 0,-1-1,0 1,0 0,0-1,1 1,-1 0,0-1,0 1,1 0,-1 0,0-1,1 1,-1 0,0 0,1 0,-1-1,0 1,1 0,-1 0,0 0,1 0,-13-3</inkml:trace>
</inkml:ink>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886DB8-16A9-42B7-8E3A-96528C0E0EE1}" type="datetimeFigureOut">
              <a:rPr lang="en-US" smtClean="0"/>
              <a:t>10/30/2024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AF9238-3366-43C7-96FF-4CFB4B9E5BA6}" type="slidenum">
              <a:rPr lang="en-US" smtClean="0"/>
              <a:t>‹#›</a:t>
            </a:fld>
            <a:endParaRPr lang="en-US"/>
          </a:p>
        </p:txBody>
      </p:sp>
    </p:spTree>
    <p:extLst>
      <p:ext uri="{BB962C8B-B14F-4D97-AF65-F5344CB8AC3E}">
        <p14:creationId xmlns:p14="http://schemas.microsoft.com/office/powerpoint/2010/main" val="18558616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F9238-3366-43C7-96FF-4CFB4B9E5BA6}" type="slidenum">
              <a:rPr lang="en-US" smtClean="0"/>
              <a:t>22</a:t>
            </a:fld>
            <a:endParaRPr lang="en-US"/>
          </a:p>
        </p:txBody>
      </p:sp>
    </p:spTree>
    <p:extLst>
      <p:ext uri="{BB962C8B-B14F-4D97-AF65-F5344CB8AC3E}">
        <p14:creationId xmlns:p14="http://schemas.microsoft.com/office/powerpoint/2010/main" val="15404869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F9238-3366-43C7-96FF-4CFB4B9E5BA6}" type="slidenum">
              <a:rPr lang="en-US" smtClean="0"/>
              <a:t>31</a:t>
            </a:fld>
            <a:endParaRPr lang="en-US"/>
          </a:p>
        </p:txBody>
      </p:sp>
    </p:spTree>
    <p:extLst>
      <p:ext uri="{BB962C8B-B14F-4D97-AF65-F5344CB8AC3E}">
        <p14:creationId xmlns:p14="http://schemas.microsoft.com/office/powerpoint/2010/main" val="12777778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F9238-3366-43C7-96FF-4CFB4B9E5BA6}" type="slidenum">
              <a:rPr lang="en-US" smtClean="0"/>
              <a:t>32</a:t>
            </a:fld>
            <a:endParaRPr lang="en-US"/>
          </a:p>
        </p:txBody>
      </p:sp>
    </p:spTree>
    <p:extLst>
      <p:ext uri="{BB962C8B-B14F-4D97-AF65-F5344CB8AC3E}">
        <p14:creationId xmlns:p14="http://schemas.microsoft.com/office/powerpoint/2010/main" val="2440370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F9238-3366-43C7-96FF-4CFB4B9E5BA6}" type="slidenum">
              <a:rPr lang="en-US" smtClean="0"/>
              <a:t>23</a:t>
            </a:fld>
            <a:endParaRPr lang="en-US"/>
          </a:p>
        </p:txBody>
      </p:sp>
    </p:spTree>
    <p:extLst>
      <p:ext uri="{BB962C8B-B14F-4D97-AF65-F5344CB8AC3E}">
        <p14:creationId xmlns:p14="http://schemas.microsoft.com/office/powerpoint/2010/main" val="3033298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F9238-3366-43C7-96FF-4CFB4B9E5BA6}" type="slidenum">
              <a:rPr lang="en-US" smtClean="0"/>
              <a:t>24</a:t>
            </a:fld>
            <a:endParaRPr lang="en-US"/>
          </a:p>
        </p:txBody>
      </p:sp>
    </p:spTree>
    <p:extLst>
      <p:ext uri="{BB962C8B-B14F-4D97-AF65-F5344CB8AC3E}">
        <p14:creationId xmlns:p14="http://schemas.microsoft.com/office/powerpoint/2010/main" val="1341350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F9238-3366-43C7-96FF-4CFB4B9E5BA6}" type="slidenum">
              <a:rPr lang="en-US" smtClean="0"/>
              <a:t>25</a:t>
            </a:fld>
            <a:endParaRPr lang="en-US"/>
          </a:p>
        </p:txBody>
      </p:sp>
    </p:spTree>
    <p:extLst>
      <p:ext uri="{BB962C8B-B14F-4D97-AF65-F5344CB8AC3E}">
        <p14:creationId xmlns:p14="http://schemas.microsoft.com/office/powerpoint/2010/main" val="2758935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F9238-3366-43C7-96FF-4CFB4B9E5BA6}" type="slidenum">
              <a:rPr lang="en-US" smtClean="0"/>
              <a:t>26</a:t>
            </a:fld>
            <a:endParaRPr lang="en-US"/>
          </a:p>
        </p:txBody>
      </p:sp>
    </p:spTree>
    <p:extLst>
      <p:ext uri="{BB962C8B-B14F-4D97-AF65-F5344CB8AC3E}">
        <p14:creationId xmlns:p14="http://schemas.microsoft.com/office/powerpoint/2010/main" val="17447233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F9238-3366-43C7-96FF-4CFB4B9E5BA6}" type="slidenum">
              <a:rPr lang="en-US" smtClean="0"/>
              <a:t>27</a:t>
            </a:fld>
            <a:endParaRPr lang="en-US"/>
          </a:p>
        </p:txBody>
      </p:sp>
    </p:spTree>
    <p:extLst>
      <p:ext uri="{BB962C8B-B14F-4D97-AF65-F5344CB8AC3E}">
        <p14:creationId xmlns:p14="http://schemas.microsoft.com/office/powerpoint/2010/main" val="33556589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F9238-3366-43C7-96FF-4CFB4B9E5BA6}" type="slidenum">
              <a:rPr lang="en-US" smtClean="0"/>
              <a:t>28</a:t>
            </a:fld>
            <a:endParaRPr lang="en-US"/>
          </a:p>
        </p:txBody>
      </p:sp>
    </p:spTree>
    <p:extLst>
      <p:ext uri="{BB962C8B-B14F-4D97-AF65-F5344CB8AC3E}">
        <p14:creationId xmlns:p14="http://schemas.microsoft.com/office/powerpoint/2010/main" val="32042942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F9238-3366-43C7-96FF-4CFB4B9E5BA6}" type="slidenum">
              <a:rPr lang="en-US" smtClean="0"/>
              <a:t>29</a:t>
            </a:fld>
            <a:endParaRPr lang="en-US"/>
          </a:p>
        </p:txBody>
      </p:sp>
    </p:spTree>
    <p:extLst>
      <p:ext uri="{BB962C8B-B14F-4D97-AF65-F5344CB8AC3E}">
        <p14:creationId xmlns:p14="http://schemas.microsoft.com/office/powerpoint/2010/main" val="7232896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F9238-3366-43C7-96FF-4CFB4B9E5BA6}" type="slidenum">
              <a:rPr lang="en-US" smtClean="0"/>
              <a:t>30</a:t>
            </a:fld>
            <a:endParaRPr lang="en-US"/>
          </a:p>
        </p:txBody>
      </p:sp>
    </p:spTree>
    <p:extLst>
      <p:ext uri="{BB962C8B-B14F-4D97-AF65-F5344CB8AC3E}">
        <p14:creationId xmlns:p14="http://schemas.microsoft.com/office/powerpoint/2010/main" val="2928112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23DBA-DF2B-4F45-987C-FFC11F950F3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00733E3-D73A-514C-8080-026404A509D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EDD2E74-6BFE-AB48-B142-D0FFBDD04371}"/>
              </a:ext>
            </a:extLst>
          </p:cNvPr>
          <p:cNvSpPr>
            <a:spLocks noGrp="1"/>
          </p:cNvSpPr>
          <p:nvPr>
            <p:ph type="dt" sz="half" idx="10"/>
          </p:nvPr>
        </p:nvSpPr>
        <p:spPr/>
        <p:txBody>
          <a:bodyPr/>
          <a:lstStyle/>
          <a:p>
            <a:fld id="{7D618AD1-5EA9-DC4F-81BA-55CDDDB406E8}" type="datetimeFigureOut">
              <a:rPr lang="en-US" smtClean="0"/>
              <a:t>10/30/2024</a:t>
            </a:fld>
            <a:endParaRPr lang="en-US"/>
          </a:p>
        </p:txBody>
      </p:sp>
      <p:sp>
        <p:nvSpPr>
          <p:cNvPr id="5" name="Footer Placeholder 4">
            <a:extLst>
              <a:ext uri="{FF2B5EF4-FFF2-40B4-BE49-F238E27FC236}">
                <a16:creationId xmlns:a16="http://schemas.microsoft.com/office/drawing/2014/main" id="{1D9D4078-DAD2-DB4A-8B06-2E2A8784F2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E73DA6-AF3E-234F-80B6-DA7FD4314B5C}"/>
              </a:ext>
            </a:extLst>
          </p:cNvPr>
          <p:cNvSpPr>
            <a:spLocks noGrp="1"/>
          </p:cNvSpPr>
          <p:nvPr>
            <p:ph type="sldNum" sz="quarter" idx="12"/>
          </p:nvPr>
        </p:nvSpPr>
        <p:spPr/>
        <p:txBody>
          <a:bodyPr/>
          <a:lstStyle/>
          <a:p>
            <a:fld id="{059A9CB1-8B9D-E54A-8D15-C7AD7A01024F}" type="slidenum">
              <a:rPr lang="en-US" smtClean="0"/>
              <a:t>‹#›</a:t>
            </a:fld>
            <a:endParaRPr lang="en-US"/>
          </a:p>
        </p:txBody>
      </p:sp>
    </p:spTree>
    <p:extLst>
      <p:ext uri="{BB962C8B-B14F-4D97-AF65-F5344CB8AC3E}">
        <p14:creationId xmlns:p14="http://schemas.microsoft.com/office/powerpoint/2010/main" val="35786353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50A44-167B-A44B-B05F-AA5FEDC33C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D503D3-13A4-ED47-9627-5816D287CDB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BFD9D2-4023-B14F-A513-65BA3AEE48E4}"/>
              </a:ext>
            </a:extLst>
          </p:cNvPr>
          <p:cNvSpPr>
            <a:spLocks noGrp="1"/>
          </p:cNvSpPr>
          <p:nvPr>
            <p:ph type="dt" sz="half" idx="10"/>
          </p:nvPr>
        </p:nvSpPr>
        <p:spPr/>
        <p:txBody>
          <a:bodyPr/>
          <a:lstStyle/>
          <a:p>
            <a:fld id="{7D618AD1-5EA9-DC4F-81BA-55CDDDB406E8}" type="datetimeFigureOut">
              <a:rPr lang="en-US" smtClean="0"/>
              <a:t>10/30/2024</a:t>
            </a:fld>
            <a:endParaRPr lang="en-US"/>
          </a:p>
        </p:txBody>
      </p:sp>
      <p:sp>
        <p:nvSpPr>
          <p:cNvPr id="5" name="Footer Placeholder 4">
            <a:extLst>
              <a:ext uri="{FF2B5EF4-FFF2-40B4-BE49-F238E27FC236}">
                <a16:creationId xmlns:a16="http://schemas.microsoft.com/office/drawing/2014/main" id="{AC83BF4C-8CCA-AB4E-8EF1-26FBEC3FC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DDD98A-1568-9F4B-92F3-86CFFA8CF4B9}"/>
              </a:ext>
            </a:extLst>
          </p:cNvPr>
          <p:cNvSpPr>
            <a:spLocks noGrp="1"/>
          </p:cNvSpPr>
          <p:nvPr>
            <p:ph type="sldNum" sz="quarter" idx="12"/>
          </p:nvPr>
        </p:nvSpPr>
        <p:spPr/>
        <p:txBody>
          <a:bodyPr/>
          <a:lstStyle/>
          <a:p>
            <a:fld id="{059A9CB1-8B9D-E54A-8D15-C7AD7A01024F}" type="slidenum">
              <a:rPr lang="en-US" smtClean="0"/>
              <a:t>‹#›</a:t>
            </a:fld>
            <a:endParaRPr lang="en-US"/>
          </a:p>
        </p:txBody>
      </p:sp>
    </p:spTree>
    <p:extLst>
      <p:ext uri="{BB962C8B-B14F-4D97-AF65-F5344CB8AC3E}">
        <p14:creationId xmlns:p14="http://schemas.microsoft.com/office/powerpoint/2010/main" val="1361633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523E512-95E1-7D4A-93DE-8C58F6B94DF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7D51599-1C9E-F94E-AB39-5624FE10286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9E750B-603B-0642-AB7A-CA70C340E1DB}"/>
              </a:ext>
            </a:extLst>
          </p:cNvPr>
          <p:cNvSpPr>
            <a:spLocks noGrp="1"/>
          </p:cNvSpPr>
          <p:nvPr>
            <p:ph type="dt" sz="half" idx="10"/>
          </p:nvPr>
        </p:nvSpPr>
        <p:spPr/>
        <p:txBody>
          <a:bodyPr/>
          <a:lstStyle/>
          <a:p>
            <a:fld id="{7D618AD1-5EA9-DC4F-81BA-55CDDDB406E8}" type="datetimeFigureOut">
              <a:rPr lang="en-US" smtClean="0"/>
              <a:t>10/30/2024</a:t>
            </a:fld>
            <a:endParaRPr lang="en-US"/>
          </a:p>
        </p:txBody>
      </p:sp>
      <p:sp>
        <p:nvSpPr>
          <p:cNvPr id="5" name="Footer Placeholder 4">
            <a:extLst>
              <a:ext uri="{FF2B5EF4-FFF2-40B4-BE49-F238E27FC236}">
                <a16:creationId xmlns:a16="http://schemas.microsoft.com/office/drawing/2014/main" id="{BAC555D2-BFCE-3C41-958E-9BD6A5F1E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DB6981-57E7-AD42-A153-C93B4F4A815F}"/>
              </a:ext>
            </a:extLst>
          </p:cNvPr>
          <p:cNvSpPr>
            <a:spLocks noGrp="1"/>
          </p:cNvSpPr>
          <p:nvPr>
            <p:ph type="sldNum" sz="quarter" idx="12"/>
          </p:nvPr>
        </p:nvSpPr>
        <p:spPr/>
        <p:txBody>
          <a:bodyPr/>
          <a:lstStyle/>
          <a:p>
            <a:fld id="{059A9CB1-8B9D-E54A-8D15-C7AD7A01024F}" type="slidenum">
              <a:rPr lang="en-US" smtClean="0"/>
              <a:t>‹#›</a:t>
            </a:fld>
            <a:endParaRPr lang="en-US"/>
          </a:p>
        </p:txBody>
      </p:sp>
    </p:spTree>
    <p:extLst>
      <p:ext uri="{BB962C8B-B14F-4D97-AF65-F5344CB8AC3E}">
        <p14:creationId xmlns:p14="http://schemas.microsoft.com/office/powerpoint/2010/main" val="3964754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3A810-663F-3C42-88E3-AA6ADF2758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F44CEF-4240-4D42-8645-22F161709FE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218BBE-84B0-424D-9C56-31DA3B125987}"/>
              </a:ext>
            </a:extLst>
          </p:cNvPr>
          <p:cNvSpPr>
            <a:spLocks noGrp="1"/>
          </p:cNvSpPr>
          <p:nvPr>
            <p:ph type="dt" sz="half" idx="10"/>
          </p:nvPr>
        </p:nvSpPr>
        <p:spPr/>
        <p:txBody>
          <a:bodyPr/>
          <a:lstStyle/>
          <a:p>
            <a:fld id="{7D618AD1-5EA9-DC4F-81BA-55CDDDB406E8}" type="datetimeFigureOut">
              <a:rPr lang="en-US" smtClean="0"/>
              <a:t>10/30/2024</a:t>
            </a:fld>
            <a:endParaRPr lang="en-US"/>
          </a:p>
        </p:txBody>
      </p:sp>
      <p:sp>
        <p:nvSpPr>
          <p:cNvPr id="5" name="Footer Placeholder 4">
            <a:extLst>
              <a:ext uri="{FF2B5EF4-FFF2-40B4-BE49-F238E27FC236}">
                <a16:creationId xmlns:a16="http://schemas.microsoft.com/office/drawing/2014/main" id="{23B4F96B-E831-B848-9D06-6F1F8B04CD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370F6E-E1BB-504E-A498-0A5515096734}"/>
              </a:ext>
            </a:extLst>
          </p:cNvPr>
          <p:cNvSpPr>
            <a:spLocks noGrp="1"/>
          </p:cNvSpPr>
          <p:nvPr>
            <p:ph type="sldNum" sz="quarter" idx="12"/>
          </p:nvPr>
        </p:nvSpPr>
        <p:spPr/>
        <p:txBody>
          <a:bodyPr/>
          <a:lstStyle/>
          <a:p>
            <a:fld id="{059A9CB1-8B9D-E54A-8D15-C7AD7A01024F}" type="slidenum">
              <a:rPr lang="en-US" smtClean="0"/>
              <a:t>‹#›</a:t>
            </a:fld>
            <a:endParaRPr lang="en-US"/>
          </a:p>
        </p:txBody>
      </p:sp>
    </p:spTree>
    <p:extLst>
      <p:ext uri="{BB962C8B-B14F-4D97-AF65-F5344CB8AC3E}">
        <p14:creationId xmlns:p14="http://schemas.microsoft.com/office/powerpoint/2010/main" val="4271462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7FC56-774B-B247-B2AC-277A1CC5E1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C0F574-4E85-DE42-A23E-429EC4F355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537E851-989D-8A45-962A-AA62DBB89B24}"/>
              </a:ext>
            </a:extLst>
          </p:cNvPr>
          <p:cNvSpPr>
            <a:spLocks noGrp="1"/>
          </p:cNvSpPr>
          <p:nvPr>
            <p:ph type="dt" sz="half" idx="10"/>
          </p:nvPr>
        </p:nvSpPr>
        <p:spPr/>
        <p:txBody>
          <a:bodyPr/>
          <a:lstStyle/>
          <a:p>
            <a:fld id="{7D618AD1-5EA9-DC4F-81BA-55CDDDB406E8}" type="datetimeFigureOut">
              <a:rPr lang="en-US" smtClean="0"/>
              <a:t>10/30/2024</a:t>
            </a:fld>
            <a:endParaRPr lang="en-US"/>
          </a:p>
        </p:txBody>
      </p:sp>
      <p:sp>
        <p:nvSpPr>
          <p:cNvPr id="5" name="Footer Placeholder 4">
            <a:extLst>
              <a:ext uri="{FF2B5EF4-FFF2-40B4-BE49-F238E27FC236}">
                <a16:creationId xmlns:a16="http://schemas.microsoft.com/office/drawing/2014/main" id="{53912DB8-05D1-EA45-91A2-1C3EEFE9DC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BE4A9C-8352-FA4F-8E57-5142269E1968}"/>
              </a:ext>
            </a:extLst>
          </p:cNvPr>
          <p:cNvSpPr>
            <a:spLocks noGrp="1"/>
          </p:cNvSpPr>
          <p:nvPr>
            <p:ph type="sldNum" sz="quarter" idx="12"/>
          </p:nvPr>
        </p:nvSpPr>
        <p:spPr/>
        <p:txBody>
          <a:bodyPr/>
          <a:lstStyle/>
          <a:p>
            <a:fld id="{059A9CB1-8B9D-E54A-8D15-C7AD7A01024F}" type="slidenum">
              <a:rPr lang="en-US" smtClean="0"/>
              <a:t>‹#›</a:t>
            </a:fld>
            <a:endParaRPr lang="en-US"/>
          </a:p>
        </p:txBody>
      </p:sp>
    </p:spTree>
    <p:extLst>
      <p:ext uri="{BB962C8B-B14F-4D97-AF65-F5344CB8AC3E}">
        <p14:creationId xmlns:p14="http://schemas.microsoft.com/office/powerpoint/2010/main" val="34474449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1E5A2-94FE-F74B-A73E-69F797E33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EF23EF-3EF9-6E41-982E-A91742E7FF6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AD81EA-A2CA-C142-A576-3D63684823B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0AA7C62-82E5-BF4B-91A0-56FDBD37011B}"/>
              </a:ext>
            </a:extLst>
          </p:cNvPr>
          <p:cNvSpPr>
            <a:spLocks noGrp="1"/>
          </p:cNvSpPr>
          <p:nvPr>
            <p:ph type="dt" sz="half" idx="10"/>
          </p:nvPr>
        </p:nvSpPr>
        <p:spPr/>
        <p:txBody>
          <a:bodyPr/>
          <a:lstStyle/>
          <a:p>
            <a:fld id="{7D618AD1-5EA9-DC4F-81BA-55CDDDB406E8}" type="datetimeFigureOut">
              <a:rPr lang="en-US" smtClean="0"/>
              <a:t>10/30/2024</a:t>
            </a:fld>
            <a:endParaRPr lang="en-US"/>
          </a:p>
        </p:txBody>
      </p:sp>
      <p:sp>
        <p:nvSpPr>
          <p:cNvPr id="6" name="Footer Placeholder 5">
            <a:extLst>
              <a:ext uri="{FF2B5EF4-FFF2-40B4-BE49-F238E27FC236}">
                <a16:creationId xmlns:a16="http://schemas.microsoft.com/office/drawing/2014/main" id="{0A6E85FF-EEAB-784F-B672-BC83A80275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C501E-E1E6-384E-82A9-6ABC83334929}"/>
              </a:ext>
            </a:extLst>
          </p:cNvPr>
          <p:cNvSpPr>
            <a:spLocks noGrp="1"/>
          </p:cNvSpPr>
          <p:nvPr>
            <p:ph type="sldNum" sz="quarter" idx="12"/>
          </p:nvPr>
        </p:nvSpPr>
        <p:spPr/>
        <p:txBody>
          <a:bodyPr/>
          <a:lstStyle/>
          <a:p>
            <a:fld id="{059A9CB1-8B9D-E54A-8D15-C7AD7A01024F}" type="slidenum">
              <a:rPr lang="en-US" smtClean="0"/>
              <a:t>‹#›</a:t>
            </a:fld>
            <a:endParaRPr lang="en-US"/>
          </a:p>
        </p:txBody>
      </p:sp>
    </p:spTree>
    <p:extLst>
      <p:ext uri="{BB962C8B-B14F-4D97-AF65-F5344CB8AC3E}">
        <p14:creationId xmlns:p14="http://schemas.microsoft.com/office/powerpoint/2010/main" val="3838032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29547-13D4-E24C-A8E6-CE231947D7C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2F11D77-9FE0-ED41-BD90-8DE2AD4E36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9CECB0E-C552-E440-9878-24CB44E0D59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A3E5D2-04A3-DD43-9CB9-69CCB47829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3380742-3FFD-E440-A9CC-454BF809896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C8EAF7D-6F54-C84F-B0F2-492D45DA9EB2}"/>
              </a:ext>
            </a:extLst>
          </p:cNvPr>
          <p:cNvSpPr>
            <a:spLocks noGrp="1"/>
          </p:cNvSpPr>
          <p:nvPr>
            <p:ph type="dt" sz="half" idx="10"/>
          </p:nvPr>
        </p:nvSpPr>
        <p:spPr/>
        <p:txBody>
          <a:bodyPr/>
          <a:lstStyle/>
          <a:p>
            <a:fld id="{7D618AD1-5EA9-DC4F-81BA-55CDDDB406E8}" type="datetimeFigureOut">
              <a:rPr lang="en-US" smtClean="0"/>
              <a:t>10/30/2024</a:t>
            </a:fld>
            <a:endParaRPr lang="en-US"/>
          </a:p>
        </p:txBody>
      </p:sp>
      <p:sp>
        <p:nvSpPr>
          <p:cNvPr id="8" name="Footer Placeholder 7">
            <a:extLst>
              <a:ext uri="{FF2B5EF4-FFF2-40B4-BE49-F238E27FC236}">
                <a16:creationId xmlns:a16="http://schemas.microsoft.com/office/drawing/2014/main" id="{C5481826-AD2D-CE47-9818-EC3FCC301DF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1F9511-5C5A-3F4A-BC29-699DAB33701E}"/>
              </a:ext>
            </a:extLst>
          </p:cNvPr>
          <p:cNvSpPr>
            <a:spLocks noGrp="1"/>
          </p:cNvSpPr>
          <p:nvPr>
            <p:ph type="sldNum" sz="quarter" idx="12"/>
          </p:nvPr>
        </p:nvSpPr>
        <p:spPr/>
        <p:txBody>
          <a:bodyPr/>
          <a:lstStyle/>
          <a:p>
            <a:fld id="{059A9CB1-8B9D-E54A-8D15-C7AD7A01024F}" type="slidenum">
              <a:rPr lang="en-US" smtClean="0"/>
              <a:t>‹#›</a:t>
            </a:fld>
            <a:endParaRPr lang="en-US"/>
          </a:p>
        </p:txBody>
      </p:sp>
    </p:spTree>
    <p:extLst>
      <p:ext uri="{BB962C8B-B14F-4D97-AF65-F5344CB8AC3E}">
        <p14:creationId xmlns:p14="http://schemas.microsoft.com/office/powerpoint/2010/main" val="2342253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426-DF0F-8846-852E-72F92D6895F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7F8E96-AE5D-3E42-AEC6-222B3474F49D}"/>
              </a:ext>
            </a:extLst>
          </p:cNvPr>
          <p:cNvSpPr>
            <a:spLocks noGrp="1"/>
          </p:cNvSpPr>
          <p:nvPr>
            <p:ph type="dt" sz="half" idx="10"/>
          </p:nvPr>
        </p:nvSpPr>
        <p:spPr/>
        <p:txBody>
          <a:bodyPr/>
          <a:lstStyle/>
          <a:p>
            <a:fld id="{7D618AD1-5EA9-DC4F-81BA-55CDDDB406E8}" type="datetimeFigureOut">
              <a:rPr lang="en-US" smtClean="0"/>
              <a:t>10/30/2024</a:t>
            </a:fld>
            <a:endParaRPr lang="en-US"/>
          </a:p>
        </p:txBody>
      </p:sp>
      <p:sp>
        <p:nvSpPr>
          <p:cNvPr id="4" name="Footer Placeholder 3">
            <a:extLst>
              <a:ext uri="{FF2B5EF4-FFF2-40B4-BE49-F238E27FC236}">
                <a16:creationId xmlns:a16="http://schemas.microsoft.com/office/drawing/2014/main" id="{4362DF59-6FF0-F04A-A7DA-437294B0873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75AB1E-10F4-BA44-BEBD-AFD22B65A44B}"/>
              </a:ext>
            </a:extLst>
          </p:cNvPr>
          <p:cNvSpPr>
            <a:spLocks noGrp="1"/>
          </p:cNvSpPr>
          <p:nvPr>
            <p:ph type="sldNum" sz="quarter" idx="12"/>
          </p:nvPr>
        </p:nvSpPr>
        <p:spPr/>
        <p:txBody>
          <a:bodyPr/>
          <a:lstStyle/>
          <a:p>
            <a:fld id="{059A9CB1-8B9D-E54A-8D15-C7AD7A01024F}" type="slidenum">
              <a:rPr lang="en-US" smtClean="0"/>
              <a:t>‹#›</a:t>
            </a:fld>
            <a:endParaRPr lang="en-US"/>
          </a:p>
        </p:txBody>
      </p:sp>
    </p:spTree>
    <p:extLst>
      <p:ext uri="{BB962C8B-B14F-4D97-AF65-F5344CB8AC3E}">
        <p14:creationId xmlns:p14="http://schemas.microsoft.com/office/powerpoint/2010/main" val="3394576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05CF62-97A6-C34C-81E8-0D9DA4FE785C}"/>
              </a:ext>
            </a:extLst>
          </p:cNvPr>
          <p:cNvSpPr>
            <a:spLocks noGrp="1"/>
          </p:cNvSpPr>
          <p:nvPr>
            <p:ph type="dt" sz="half" idx="10"/>
          </p:nvPr>
        </p:nvSpPr>
        <p:spPr/>
        <p:txBody>
          <a:bodyPr/>
          <a:lstStyle/>
          <a:p>
            <a:fld id="{7D618AD1-5EA9-DC4F-81BA-55CDDDB406E8}" type="datetimeFigureOut">
              <a:rPr lang="en-US" smtClean="0"/>
              <a:t>10/30/2024</a:t>
            </a:fld>
            <a:endParaRPr lang="en-US"/>
          </a:p>
        </p:txBody>
      </p:sp>
      <p:sp>
        <p:nvSpPr>
          <p:cNvPr id="3" name="Footer Placeholder 2">
            <a:extLst>
              <a:ext uri="{FF2B5EF4-FFF2-40B4-BE49-F238E27FC236}">
                <a16:creationId xmlns:a16="http://schemas.microsoft.com/office/drawing/2014/main" id="{46A767A3-EB16-E845-BDA9-C5C3DB4132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53AA980-C4E5-514B-B3C2-9AE3C75A5791}"/>
              </a:ext>
            </a:extLst>
          </p:cNvPr>
          <p:cNvSpPr>
            <a:spLocks noGrp="1"/>
          </p:cNvSpPr>
          <p:nvPr>
            <p:ph type="sldNum" sz="quarter" idx="12"/>
          </p:nvPr>
        </p:nvSpPr>
        <p:spPr/>
        <p:txBody>
          <a:bodyPr/>
          <a:lstStyle/>
          <a:p>
            <a:fld id="{059A9CB1-8B9D-E54A-8D15-C7AD7A01024F}" type="slidenum">
              <a:rPr lang="en-US" smtClean="0"/>
              <a:t>‹#›</a:t>
            </a:fld>
            <a:endParaRPr lang="en-US"/>
          </a:p>
        </p:txBody>
      </p:sp>
    </p:spTree>
    <p:extLst>
      <p:ext uri="{BB962C8B-B14F-4D97-AF65-F5344CB8AC3E}">
        <p14:creationId xmlns:p14="http://schemas.microsoft.com/office/powerpoint/2010/main" val="2773128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3825E-1355-6D4D-BD05-1AF530FA50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07A8F4-6502-FA41-B8FE-F95074F4E8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12235BC-6363-924A-B581-173F059D47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5C8CE90-8E70-EA40-8F54-0E3A8BEC5DD9}"/>
              </a:ext>
            </a:extLst>
          </p:cNvPr>
          <p:cNvSpPr>
            <a:spLocks noGrp="1"/>
          </p:cNvSpPr>
          <p:nvPr>
            <p:ph type="dt" sz="half" idx="10"/>
          </p:nvPr>
        </p:nvSpPr>
        <p:spPr/>
        <p:txBody>
          <a:bodyPr/>
          <a:lstStyle/>
          <a:p>
            <a:fld id="{7D618AD1-5EA9-DC4F-81BA-55CDDDB406E8}" type="datetimeFigureOut">
              <a:rPr lang="en-US" smtClean="0"/>
              <a:t>10/30/2024</a:t>
            </a:fld>
            <a:endParaRPr lang="en-US"/>
          </a:p>
        </p:txBody>
      </p:sp>
      <p:sp>
        <p:nvSpPr>
          <p:cNvPr id="6" name="Footer Placeholder 5">
            <a:extLst>
              <a:ext uri="{FF2B5EF4-FFF2-40B4-BE49-F238E27FC236}">
                <a16:creationId xmlns:a16="http://schemas.microsoft.com/office/drawing/2014/main" id="{57CFB6D2-88A3-DC45-A546-979F81E028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49F336-843C-144B-A346-0B0E21623EAB}"/>
              </a:ext>
            </a:extLst>
          </p:cNvPr>
          <p:cNvSpPr>
            <a:spLocks noGrp="1"/>
          </p:cNvSpPr>
          <p:nvPr>
            <p:ph type="sldNum" sz="quarter" idx="12"/>
          </p:nvPr>
        </p:nvSpPr>
        <p:spPr/>
        <p:txBody>
          <a:bodyPr/>
          <a:lstStyle/>
          <a:p>
            <a:fld id="{059A9CB1-8B9D-E54A-8D15-C7AD7A01024F}" type="slidenum">
              <a:rPr lang="en-US" smtClean="0"/>
              <a:t>‹#›</a:t>
            </a:fld>
            <a:endParaRPr lang="en-US"/>
          </a:p>
        </p:txBody>
      </p:sp>
    </p:spTree>
    <p:extLst>
      <p:ext uri="{BB962C8B-B14F-4D97-AF65-F5344CB8AC3E}">
        <p14:creationId xmlns:p14="http://schemas.microsoft.com/office/powerpoint/2010/main" val="2806373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28D2A-16DA-534C-826B-B0EA586EBB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17A813-D28A-0A41-9F13-D8BAFD80AF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0720809-2225-8445-B4F7-B284ECEE13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3525E7B-8265-8944-9FDC-8C8607D243C7}"/>
              </a:ext>
            </a:extLst>
          </p:cNvPr>
          <p:cNvSpPr>
            <a:spLocks noGrp="1"/>
          </p:cNvSpPr>
          <p:nvPr>
            <p:ph type="dt" sz="half" idx="10"/>
          </p:nvPr>
        </p:nvSpPr>
        <p:spPr/>
        <p:txBody>
          <a:bodyPr/>
          <a:lstStyle/>
          <a:p>
            <a:fld id="{7D618AD1-5EA9-DC4F-81BA-55CDDDB406E8}" type="datetimeFigureOut">
              <a:rPr lang="en-US" smtClean="0"/>
              <a:t>10/30/2024</a:t>
            </a:fld>
            <a:endParaRPr lang="en-US"/>
          </a:p>
        </p:txBody>
      </p:sp>
      <p:sp>
        <p:nvSpPr>
          <p:cNvPr id="6" name="Footer Placeholder 5">
            <a:extLst>
              <a:ext uri="{FF2B5EF4-FFF2-40B4-BE49-F238E27FC236}">
                <a16:creationId xmlns:a16="http://schemas.microsoft.com/office/drawing/2014/main" id="{76E2AF67-760A-2845-8342-B599AF18F5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03F5E5-FECB-9743-B897-D8F405FB4CB8}"/>
              </a:ext>
            </a:extLst>
          </p:cNvPr>
          <p:cNvSpPr>
            <a:spLocks noGrp="1"/>
          </p:cNvSpPr>
          <p:nvPr>
            <p:ph type="sldNum" sz="quarter" idx="12"/>
          </p:nvPr>
        </p:nvSpPr>
        <p:spPr/>
        <p:txBody>
          <a:bodyPr/>
          <a:lstStyle/>
          <a:p>
            <a:fld id="{059A9CB1-8B9D-E54A-8D15-C7AD7A01024F}" type="slidenum">
              <a:rPr lang="en-US" smtClean="0"/>
              <a:t>‹#›</a:t>
            </a:fld>
            <a:endParaRPr lang="en-US"/>
          </a:p>
        </p:txBody>
      </p:sp>
    </p:spTree>
    <p:extLst>
      <p:ext uri="{BB962C8B-B14F-4D97-AF65-F5344CB8AC3E}">
        <p14:creationId xmlns:p14="http://schemas.microsoft.com/office/powerpoint/2010/main" val="33227574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72D02D-660A-314D-8A95-E9AFD731B3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DB4F413-A9F8-2343-92B9-BAECFB91A3C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879BBC-EC5F-0947-83DA-33FDD50A34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618AD1-5EA9-DC4F-81BA-55CDDDB406E8}" type="datetimeFigureOut">
              <a:rPr lang="en-US" smtClean="0"/>
              <a:t>10/30/2024</a:t>
            </a:fld>
            <a:endParaRPr lang="en-US"/>
          </a:p>
        </p:txBody>
      </p:sp>
      <p:sp>
        <p:nvSpPr>
          <p:cNvPr id="5" name="Footer Placeholder 4">
            <a:extLst>
              <a:ext uri="{FF2B5EF4-FFF2-40B4-BE49-F238E27FC236}">
                <a16:creationId xmlns:a16="http://schemas.microsoft.com/office/drawing/2014/main" id="{07099E26-FF96-FB42-B085-0A61AFF843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535D2E6-E8AD-8940-BAF8-9480857101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9A9CB1-8B9D-E54A-8D15-C7AD7A01024F}" type="slidenum">
              <a:rPr lang="en-US" smtClean="0"/>
              <a:t>‹#›</a:t>
            </a:fld>
            <a:endParaRPr lang="en-US"/>
          </a:p>
        </p:txBody>
      </p:sp>
    </p:spTree>
    <p:extLst>
      <p:ext uri="{BB962C8B-B14F-4D97-AF65-F5344CB8AC3E}">
        <p14:creationId xmlns:p14="http://schemas.microsoft.com/office/powerpoint/2010/main" val="39572960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ustomXml" Target="../ink/ink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customXml" Target="../ink/ink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customXml" Target="../ink/ink3.xml"/><Relationship Id="rId1" Type="http://schemas.openxmlformats.org/officeDocument/2006/relationships/slideLayout" Target="../slideLayouts/slideLayout2.xml"/><Relationship Id="rId6" Type="http://schemas.openxmlformats.org/officeDocument/2006/relationships/customXml" Target="../ink/ink5.xml"/><Relationship Id="rId5" Type="http://schemas.openxmlformats.org/officeDocument/2006/relationships/image" Target="../media/image5.png"/><Relationship Id="rId4" Type="http://schemas.openxmlformats.org/officeDocument/2006/relationships/customXml" Target="../ink/ink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82187" y="2035933"/>
            <a:ext cx="6586906" cy="3892668"/>
          </a:xfrm>
        </p:spPr>
        <p:txBody>
          <a:bodyPr>
            <a:normAutofit fontScale="90000"/>
          </a:bodyPr>
          <a:lstStyle/>
          <a:p>
            <a:pPr algn="l">
              <a:spcBef>
                <a:spcPts val="0"/>
              </a:spcBef>
            </a:pPr>
            <a:r>
              <a:rPr lang="ka-GE" sz="6000" dirty="0">
                <a:latin typeface="Calibri" panose="020F0502020204030204" pitchFamily="34" charset="0"/>
                <a:cs typeface="Calibri" panose="020F0502020204030204" pitchFamily="34" charset="0"/>
              </a:rPr>
              <a:t>სამეცნიერო კვლევითი მეთოდები</a:t>
            </a:r>
            <a:br>
              <a:rPr lang="ka-GE" sz="5700" dirty="0">
                <a:latin typeface="Calibri" panose="020F0502020204030204" pitchFamily="34" charset="0"/>
                <a:cs typeface="Calibri" panose="020F0502020204030204" pitchFamily="34" charset="0"/>
              </a:rPr>
            </a:br>
            <a:br>
              <a:rPr lang="ka-GE" sz="5700" dirty="0">
                <a:latin typeface="Calibri" panose="020F0502020204030204" pitchFamily="34" charset="0"/>
                <a:cs typeface="Calibri" panose="020F0502020204030204" pitchFamily="34" charset="0"/>
              </a:rPr>
            </a:br>
            <a:r>
              <a:rPr lang="ka-GE" sz="2000" dirty="0">
                <a:latin typeface="Calibri" panose="020F0502020204030204" pitchFamily="34" charset="0"/>
                <a:cs typeface="Calibri" panose="020F0502020204030204" pitchFamily="34" charset="0"/>
              </a:rPr>
              <a:t>რაოდენობრივი (რიცხვითი) და თვისობრივი კვლევითი კვლევის მეთოდები, ექსპერიმენტული კვლევის მეთოდი, სიმულაციური მეთოდი; </a:t>
            </a:r>
            <a:br>
              <a:rPr lang="ka-GE" sz="2000" dirty="0">
                <a:latin typeface="Calibri" panose="020F0502020204030204" pitchFamily="34" charset="0"/>
                <a:cs typeface="Calibri" panose="020F0502020204030204" pitchFamily="34" charset="0"/>
              </a:rPr>
            </a:br>
            <a:br>
              <a:rPr lang="ka-GE" sz="2000" dirty="0">
                <a:latin typeface="Calibri" panose="020F0502020204030204" pitchFamily="34" charset="0"/>
                <a:cs typeface="Calibri" panose="020F0502020204030204" pitchFamily="34" charset="0"/>
              </a:rPr>
            </a:br>
            <a:r>
              <a:rPr lang="ka-GE" sz="2000" dirty="0">
                <a:latin typeface="Calibri" panose="020F0502020204030204" pitchFamily="34" charset="0"/>
                <a:cs typeface="Calibri" panose="020F0502020204030204" pitchFamily="34" charset="0"/>
              </a:rPr>
              <a:t>მონაცემთა ტიპები (ცვლადები): დამოუკიდებელი და დამოკიდებული ცვლადი </a:t>
            </a:r>
            <a:br>
              <a:rPr lang="ka-GE" sz="2000" dirty="0">
                <a:latin typeface="Calibri" panose="020F0502020204030204" pitchFamily="34" charset="0"/>
                <a:cs typeface="Calibri" panose="020F0502020204030204" pitchFamily="34" charset="0"/>
              </a:rPr>
            </a:br>
            <a:br>
              <a:rPr lang="ka-GE" sz="5700" dirty="0">
                <a:latin typeface="Calibri" panose="020F0502020204030204" pitchFamily="34" charset="0"/>
                <a:cs typeface="Calibri" panose="020F0502020204030204" pitchFamily="34" charset="0"/>
              </a:rPr>
            </a:br>
            <a:r>
              <a:rPr lang="ka-GE" sz="2700" b="1" dirty="0">
                <a:latin typeface="Calibri" panose="020F0502020204030204" pitchFamily="34" charset="0"/>
                <a:cs typeface="Calibri" panose="020F0502020204030204" pitchFamily="34" charset="0"/>
              </a:rPr>
              <a:t>ლექტ. </a:t>
            </a:r>
            <a:r>
              <a:rPr lang="ka-GE" sz="2700" dirty="0">
                <a:latin typeface="Calibri" panose="020F0502020204030204" pitchFamily="34" charset="0"/>
                <a:cs typeface="Calibri" panose="020F0502020204030204" pitchFamily="34" charset="0"/>
              </a:rPr>
              <a:t>გიორგი რატიანი</a:t>
            </a:r>
          </a:p>
        </p:txBody>
      </p:sp>
      <p:pic>
        <p:nvPicPr>
          <p:cNvPr id="2050" name="Picture 2" descr="BTU • ბიზნესისა და ტექნოლოგიების უნივერსიტეტი | Tbilisi">
            <a:extLst>
              <a:ext uri="{FF2B5EF4-FFF2-40B4-BE49-F238E27FC236}">
                <a16:creationId xmlns:a16="http://schemas.microsoft.com/office/drawing/2014/main" id="{9BE989EF-9400-7E38-F968-1AD9D337039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764030" y="1737169"/>
            <a:ext cx="3065526" cy="30655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altLang="en-US" sz="3200" dirty="0">
                <a:solidFill>
                  <a:schemeClr val="bg1"/>
                </a:solidFill>
                <a:latin typeface="Calibri" panose="020F0502020204030204" pitchFamily="34" charset="0"/>
                <a:cs typeface="Calibri" panose="020F0502020204030204" pitchFamily="34" charset="0"/>
              </a:rPr>
              <a:t>ექსპერიმენტული კვლევის მაგალითი</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F741CB1E-3377-8AE5-B072-015821D8325C}"/>
              </a:ext>
            </a:extLst>
          </p:cNvPr>
          <p:cNvSpPr txBox="1">
            <a:spLocks/>
          </p:cNvSpPr>
          <p:nvPr/>
        </p:nvSpPr>
        <p:spPr>
          <a:xfrm>
            <a:off x="208230" y="548982"/>
            <a:ext cx="11206684" cy="900131"/>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3200" b="1" dirty="0">
                <a:latin typeface="Calibri" panose="020F0502020204030204" pitchFamily="34" charset="0"/>
                <a:cs typeface="Calibri" panose="020F0502020204030204" pitchFamily="34" charset="0"/>
              </a:rPr>
              <a:t>ექსპერიმენტული კვლევის მაგალითი:</a:t>
            </a:r>
          </a:p>
        </p:txBody>
      </p:sp>
      <p:sp>
        <p:nvSpPr>
          <p:cNvPr id="8" name="TextBox 7">
            <a:extLst>
              <a:ext uri="{FF2B5EF4-FFF2-40B4-BE49-F238E27FC236}">
                <a16:creationId xmlns:a16="http://schemas.microsoft.com/office/drawing/2014/main" id="{4EBAD644-6445-CAC3-2593-F8D6B55502EC}"/>
              </a:ext>
            </a:extLst>
          </p:cNvPr>
          <p:cNvSpPr txBox="1"/>
          <p:nvPr/>
        </p:nvSpPr>
        <p:spPr>
          <a:xfrm>
            <a:off x="208230" y="1100698"/>
            <a:ext cx="11688023" cy="3170099"/>
          </a:xfrm>
          <a:prstGeom prst="rect">
            <a:avLst/>
          </a:prstGeom>
          <a:noFill/>
        </p:spPr>
        <p:txBody>
          <a:bodyPr wrap="square">
            <a:spAutoFit/>
          </a:bodyPr>
          <a:lstStyle/>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კვლევის კითხვა?</a:t>
            </a:r>
            <a:endParaRPr lang="ka-GE" sz="20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ka-GE" sz="2000" dirty="0">
                <a:latin typeface="Calibri" panose="020F0502020204030204" pitchFamily="34" charset="0"/>
                <a:cs typeface="Calibri" panose="020F0502020204030204" pitchFamily="34" charset="0"/>
              </a:rPr>
              <a:t>„ხელს უწყობს თუ არა ახალი სასწავლო მეთოდი სტუდენტების შედეგების გაუმჯობესებას?“</a:t>
            </a:r>
          </a:p>
          <a:p>
            <a:pPr marL="742950" lvl="1" indent="-28575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ka-GE" sz="2000" b="1" dirty="0">
                <a:latin typeface="Calibri" panose="020F0502020204030204" pitchFamily="34" charset="0"/>
                <a:cs typeface="Calibri" panose="020F0502020204030204" pitchFamily="34" charset="0"/>
              </a:rPr>
              <a:t>ექსპერიმენტული მეთოდი: </a:t>
            </a:r>
          </a:p>
          <a:p>
            <a:pPr marL="742950" lvl="1" indent="-285750">
              <a:buFont typeface="Arial" panose="020B0604020202020204" pitchFamily="34" charset="0"/>
              <a:buChar char="•"/>
            </a:pPr>
            <a:r>
              <a:rPr lang="ka-GE" sz="2000" dirty="0">
                <a:latin typeface="Calibri" panose="020F0502020204030204" pitchFamily="34" charset="0"/>
                <a:cs typeface="Calibri" panose="020F0502020204030204" pitchFamily="34" charset="0"/>
              </a:rPr>
              <a:t>სტუდენტები დაყოფილ იქნებიან ორ ჯგუფად — ერთი ჯგუფი გამოიყენებს ახალ სასწავლო მეთოდს (ტესტირების ჯგუფი), მეორე კი ჩვეულ მეთოდს (კონტროლური ჯგუფი).</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დამოუკიდებელი ცვლადი:</a:t>
            </a:r>
            <a:r>
              <a:rPr lang="ka-GE" sz="2000" dirty="0">
                <a:latin typeface="Calibri" panose="020F0502020204030204" pitchFamily="34" charset="0"/>
                <a:cs typeface="Calibri" panose="020F0502020204030204" pitchFamily="34" charset="0"/>
              </a:rPr>
              <a:t> სასწავლო მეთოდი (ახალი და ძველი).</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დამოკიდებული ცვლადი:</a:t>
            </a:r>
            <a:r>
              <a:rPr lang="ka-GE" sz="2000" dirty="0">
                <a:latin typeface="Calibri" panose="020F0502020204030204" pitchFamily="34" charset="0"/>
                <a:cs typeface="Calibri" panose="020F0502020204030204" pitchFamily="34" charset="0"/>
              </a:rPr>
              <a:t> სტუდენტების შეფასებები.</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ანალიზი:</a:t>
            </a:r>
            <a:r>
              <a:rPr lang="ka-GE" sz="2000" dirty="0">
                <a:latin typeface="Calibri" panose="020F0502020204030204" pitchFamily="34" charset="0"/>
                <a:cs typeface="Calibri" panose="020F0502020204030204" pitchFamily="34" charset="0"/>
              </a:rPr>
              <a:t> შედარდება ორივე ჯგუფის ქულები და ტესტირების მეთოდი, რათა შეფასდეს, ახალმა მეთოდმა ნამდვილად გააუმჯობესა თუ არა შედეგები.</a:t>
            </a:r>
          </a:p>
        </p:txBody>
      </p:sp>
    </p:spTree>
    <p:extLst>
      <p:ext uri="{BB962C8B-B14F-4D97-AF65-F5344CB8AC3E}">
        <p14:creationId xmlns:p14="http://schemas.microsoft.com/office/powerpoint/2010/main" val="25817035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altLang="en-US" sz="3200" dirty="0">
                <a:solidFill>
                  <a:schemeClr val="bg1"/>
                </a:solidFill>
                <a:latin typeface="Calibri" panose="020F0502020204030204" pitchFamily="34" charset="0"/>
                <a:cs typeface="Calibri" panose="020F0502020204030204" pitchFamily="34" charset="0"/>
              </a:rPr>
              <a:t>სიმულაციური კვლევა </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F741CB1E-3377-8AE5-B072-015821D8325C}"/>
              </a:ext>
            </a:extLst>
          </p:cNvPr>
          <p:cNvSpPr txBox="1">
            <a:spLocks/>
          </p:cNvSpPr>
          <p:nvPr/>
        </p:nvSpPr>
        <p:spPr>
          <a:xfrm>
            <a:off x="208230" y="548982"/>
            <a:ext cx="11206684" cy="900131"/>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3200" b="1" dirty="0">
                <a:latin typeface="Calibri" panose="020F0502020204030204" pitchFamily="34" charset="0"/>
                <a:cs typeface="Calibri" panose="020F0502020204030204" pitchFamily="34" charset="0"/>
              </a:rPr>
              <a:t>გავეცნოთ</a:t>
            </a:r>
          </a:p>
        </p:txBody>
      </p:sp>
      <p:sp>
        <p:nvSpPr>
          <p:cNvPr id="8" name="TextBox 7">
            <a:extLst>
              <a:ext uri="{FF2B5EF4-FFF2-40B4-BE49-F238E27FC236}">
                <a16:creationId xmlns:a16="http://schemas.microsoft.com/office/drawing/2014/main" id="{4EBAD644-6445-CAC3-2593-F8D6B55502EC}"/>
              </a:ext>
            </a:extLst>
          </p:cNvPr>
          <p:cNvSpPr txBox="1"/>
          <p:nvPr/>
        </p:nvSpPr>
        <p:spPr>
          <a:xfrm>
            <a:off x="251988" y="1096027"/>
            <a:ext cx="11940012" cy="6247864"/>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რაში მდგომარეობს სიმულაციური კვლევის შინაარსი: </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რა არის სიმულაცია და როდის ვიყენებთ მას.</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რეალური ცხოვრების პროცესების მოდელირება.</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მოდელირების ძირითადი პრინციპები: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როგორ იქმნება მოდელები და სცენარები.</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სცენარის ტესტირება</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რეალური სისტემის სიმულაცია სხვადასხვა პირობებში.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მონაცემთა შეგროვება და პროგნოზირება.</a:t>
            </a:r>
          </a:p>
          <a:p>
            <a:endParaRPr lang="ka-GE" sz="2000" b="1"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კომპიუტერული სიმულაციები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პროგრამები და ტექნოლოგიები, რომლებიც გამოიყენება სიმულაციაში.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მაგალითი — სატრანსპორტო სისტემის სიმულაცია.</a:t>
            </a:r>
            <a:endParaRPr lang="ka-GE" sz="2000" b="1" dirty="0">
              <a:latin typeface="Calibri" panose="020F0502020204030204" pitchFamily="34" charset="0"/>
              <a:cs typeface="Calibri" panose="020F0502020204030204" pitchFamily="34" charset="0"/>
            </a:endParaRPr>
          </a:p>
          <a:p>
            <a:endParaRPr lang="ka-GE" sz="2000" b="1"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როგორ დავგეგმოთ სიმულაციური კვლევა და როგორ გავაკეთოთ დასკვნები.</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lvl="1"/>
            <a:endParaRPr lang="ka-GE"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897494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altLang="en-US" sz="3200" dirty="0">
                <a:solidFill>
                  <a:schemeClr val="bg1"/>
                </a:solidFill>
                <a:latin typeface="Calibri" panose="020F0502020204030204" pitchFamily="34" charset="0"/>
                <a:cs typeface="Calibri" panose="020F0502020204030204" pitchFamily="34" charset="0"/>
              </a:rPr>
              <a:t>სიმულაციური კვლევის მეთოდები</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F741CB1E-3377-8AE5-B072-015821D8325C}"/>
              </a:ext>
            </a:extLst>
          </p:cNvPr>
          <p:cNvSpPr txBox="1">
            <a:spLocks/>
          </p:cNvSpPr>
          <p:nvPr/>
        </p:nvSpPr>
        <p:spPr>
          <a:xfrm>
            <a:off x="208230" y="548982"/>
            <a:ext cx="11206684" cy="900131"/>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3200" b="1" dirty="0">
                <a:latin typeface="Calibri" panose="020F0502020204030204" pitchFamily="34" charset="0"/>
                <a:cs typeface="Calibri" panose="020F0502020204030204" pitchFamily="34" charset="0"/>
              </a:rPr>
              <a:t>2</a:t>
            </a:r>
            <a:r>
              <a:rPr lang="en-US" sz="3200" b="1" dirty="0">
                <a:latin typeface="Calibri" panose="020F0502020204030204" pitchFamily="34" charset="0"/>
                <a:cs typeface="Calibri" panose="020F0502020204030204" pitchFamily="34" charset="0"/>
              </a:rPr>
              <a:t>) </a:t>
            </a:r>
            <a:r>
              <a:rPr lang="ka-GE" sz="3200" b="1" dirty="0">
                <a:latin typeface="Calibri" panose="020F0502020204030204" pitchFamily="34" charset="0"/>
                <a:cs typeface="Calibri" panose="020F0502020204030204" pitchFamily="34" charset="0"/>
              </a:rPr>
              <a:t>სიმულაციური კვლევა</a:t>
            </a:r>
          </a:p>
        </p:txBody>
      </p:sp>
      <p:sp>
        <p:nvSpPr>
          <p:cNvPr id="8" name="TextBox 7">
            <a:extLst>
              <a:ext uri="{FF2B5EF4-FFF2-40B4-BE49-F238E27FC236}">
                <a16:creationId xmlns:a16="http://schemas.microsoft.com/office/drawing/2014/main" id="{4EBAD644-6445-CAC3-2593-F8D6B55502EC}"/>
              </a:ext>
            </a:extLst>
          </p:cNvPr>
          <p:cNvSpPr txBox="1"/>
          <p:nvPr/>
        </p:nvSpPr>
        <p:spPr>
          <a:xfrm>
            <a:off x="208230" y="1100698"/>
            <a:ext cx="11923958" cy="5324535"/>
          </a:xfrm>
          <a:prstGeom prst="rect">
            <a:avLst/>
          </a:prstGeom>
          <a:noFill/>
        </p:spPr>
        <p:txBody>
          <a:bodyPr wrap="square">
            <a:spAutoFit/>
          </a:bodyPr>
          <a:lstStyle/>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რა არის?</a:t>
            </a:r>
            <a:endParaRPr lang="ka-GE" sz="20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სიმულაციური კვლევის მეთოდი</a:t>
            </a:r>
            <a:r>
              <a:rPr lang="ka-GE" sz="2000" dirty="0">
                <a:latin typeface="Calibri" panose="020F0502020204030204" pitchFamily="34" charset="0"/>
                <a:cs typeface="Calibri" panose="020F0502020204030204" pitchFamily="34" charset="0"/>
              </a:rPr>
              <a:t> გამოიყენება იმისთვის, რომ რეალური ცხოვრების რთული პროცესები ან მოვლენები სიმულაციის მეშვეობით შეიცნოს, რითაც შესაძლებელია ამ პროცესების მოდელირება და მათი ქცევის პროგნოზირება სხვადასხვა პირობებში. სიმულაცია ხშირად გამოიყენება ისეთ შემთხვევებში, როცა რეალურ ექსპერიმენტს მაღალი ფასი აქვს ან შეუძლებელია.</a:t>
            </a:r>
          </a:p>
          <a:p>
            <a:pPr marL="742950" lvl="1" indent="-28575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კვლევის მახასიათებლები</a:t>
            </a:r>
            <a:endParaRPr lang="ka-GE" sz="20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მოდელირება:</a:t>
            </a:r>
            <a:r>
              <a:rPr lang="ka-GE" sz="2000" dirty="0">
                <a:latin typeface="Calibri" panose="020F0502020204030204" pitchFamily="34" charset="0"/>
                <a:cs typeface="Calibri" panose="020F0502020204030204" pitchFamily="34" charset="0"/>
              </a:rPr>
              <a:t> სიმულაცია გულისხმობს რეალური ცხოვრების სისტემის ან პროცესის კომპიუტერული ან თეორიული მოდელირებას.</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პროგნოზირება:</a:t>
            </a:r>
            <a:r>
              <a:rPr lang="ka-GE" sz="2000" dirty="0">
                <a:latin typeface="Calibri" panose="020F0502020204030204" pitchFamily="34" charset="0"/>
                <a:cs typeface="Calibri" panose="020F0502020204030204" pitchFamily="34" charset="0"/>
              </a:rPr>
              <a:t> სიმულაციური კვლევა საშუალებას იძლევა განვსაზღვროთ, როგორ შეიცვლება სისტემა სხვადასხვა სცენარის დროს.</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საფრთხის თავიდან აცილება:</a:t>
            </a:r>
            <a:r>
              <a:rPr lang="ka-GE" sz="2000" dirty="0">
                <a:latin typeface="Calibri" panose="020F0502020204030204" pitchFamily="34" charset="0"/>
                <a:cs typeface="Calibri" panose="020F0502020204030204" pitchFamily="34" charset="0"/>
              </a:rPr>
              <a:t> სიმულაცია იძლევა საშუალებას, ვატაროთ „ცდის“ პროცესი გარეშე ფიზიკური ზიანისა ან დიდი დანახარჯების გარეშე.</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მოწინავე ტექნოლოგიები:</a:t>
            </a:r>
            <a:r>
              <a:rPr lang="ka-GE" sz="2000" dirty="0">
                <a:latin typeface="Calibri" panose="020F0502020204030204" pitchFamily="34" charset="0"/>
                <a:cs typeface="Calibri" panose="020F0502020204030204" pitchFamily="34" charset="0"/>
              </a:rPr>
              <a:t> ხშირად სიმულაციის პროცესში გამოიყენება კომპიუტერული პროგრამები, რომლებიც რთული მონაცემების დამუშავებას და სიტუაციების მოდელირებას ახდენენ.</a:t>
            </a: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8038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FB16C72-FA32-BACE-9550-D5B60F44D32C}"/>
              </a:ext>
            </a:extLst>
          </p:cNvPr>
          <p:cNvSpPr txBox="1">
            <a:spLocks/>
          </p:cNvSpPr>
          <p:nvPr/>
        </p:nvSpPr>
        <p:spPr>
          <a:xfrm>
            <a:off x="0" y="0"/>
            <a:ext cx="12192000" cy="408374"/>
          </a:xfrm>
          <a:prstGeom prst="rect">
            <a:avLst/>
          </a:prstGeom>
          <a:solidFill>
            <a:srgbClr val="1F23A9"/>
          </a:solidFill>
        </p:spPr>
        <p:txBody>
          <a:bodyPr vert="horz" lIns="91440" tIns="45720" rIns="91440" bIns="45720" rtlCol="0" anchor="ct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ka-GE" sz="3200">
                <a:solidFill>
                  <a:schemeClr val="bg1"/>
                </a:solidFill>
                <a:latin typeface="Calibri" panose="020F0502020204030204" pitchFamily="34" charset="0"/>
                <a:cs typeface="Calibri" panose="020F0502020204030204" pitchFamily="34" charset="0"/>
              </a:rPr>
              <a:t>ცვლადი</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291268" y="408374"/>
            <a:ext cx="11900731" cy="5946244"/>
          </a:xfrm>
        </p:spPr>
        <p:txBody>
          <a:bodyPr>
            <a:normAutofit lnSpcReduction="10000"/>
          </a:bodyPr>
          <a:lstStyle/>
          <a:p>
            <a:pPr marL="0" indent="0">
              <a:buNone/>
            </a:pPr>
            <a:r>
              <a:rPr lang="ka-GE" sz="2200" dirty="0">
                <a:latin typeface="Calibri" panose="020F0502020204030204" pitchFamily="34" charset="0"/>
                <a:cs typeface="Calibri" panose="020F0502020204030204" pitchFamily="34" charset="0"/>
              </a:rPr>
              <a:t>• ცვლადი არის მახასიათებელი, რომელსაც შეუძლია რამდენიმე მნიშვნელობის მიღება.</a:t>
            </a:r>
          </a:p>
          <a:p>
            <a:pPr marL="0" indent="0">
              <a:buNone/>
            </a:pPr>
            <a:r>
              <a:rPr lang="ka-GE" sz="2200" dirty="0">
                <a:latin typeface="Calibri" panose="020F0502020204030204" pitchFamily="34" charset="0"/>
                <a:cs typeface="Calibri" panose="020F0502020204030204" pitchFamily="34" charset="0"/>
              </a:rPr>
              <a:t>მაგალითად:</a:t>
            </a:r>
          </a:p>
          <a:p>
            <a:pPr marL="0" indent="0">
              <a:buNone/>
            </a:pPr>
            <a:r>
              <a:rPr lang="ka-GE" sz="2200" dirty="0">
                <a:latin typeface="Calibri" panose="020F0502020204030204" pitchFamily="34" charset="0"/>
                <a:cs typeface="Calibri" panose="020F0502020204030204" pitchFamily="34" charset="0"/>
              </a:rPr>
              <a:t>ცვლადი „სქესი“, იღებს ორ მნიშვნელობას: „ქალი“, „კაცი“.</a:t>
            </a:r>
          </a:p>
          <a:p>
            <a:pPr marL="0" indent="0">
              <a:buNone/>
            </a:pPr>
            <a:r>
              <a:rPr lang="ka-GE" sz="2200" dirty="0">
                <a:latin typeface="Calibri" panose="020F0502020204030204" pitchFamily="34" charset="0"/>
                <a:cs typeface="Calibri" panose="020F0502020204030204" pitchFamily="34" charset="0"/>
              </a:rPr>
              <a:t>ცვლადი ასაკი იღებს მრავალ მნიშვნელობას: 1, 2, ... 110 წლის</a:t>
            </a:r>
          </a:p>
          <a:p>
            <a:pPr marL="0" indent="0">
              <a:buNone/>
            </a:pPr>
            <a:r>
              <a:rPr lang="ka-GE" sz="2200" dirty="0">
                <a:latin typeface="Calibri" panose="020F0502020204030204" pitchFamily="34" charset="0"/>
                <a:cs typeface="Calibri" panose="020F0502020204030204" pitchFamily="34" charset="0"/>
              </a:rPr>
              <a:t>ცვლადი აკადემიური მოსწრება იღებს: 1-100 ქულა</a:t>
            </a:r>
          </a:p>
          <a:p>
            <a:pPr marL="0" indent="0">
              <a:buNone/>
            </a:pPr>
            <a:endParaRPr lang="ka-GE" sz="2200" dirty="0">
              <a:latin typeface="Calibri" panose="020F0502020204030204" pitchFamily="34" charset="0"/>
              <a:cs typeface="Calibri" panose="020F0502020204030204" pitchFamily="34" charset="0"/>
            </a:endParaRPr>
          </a:p>
          <a:p>
            <a:pPr marL="0" indent="0">
              <a:buNone/>
            </a:pPr>
            <a:r>
              <a:rPr lang="ka-GE" sz="2200" dirty="0">
                <a:latin typeface="Calibri" panose="020F0502020204030204" pitchFamily="34" charset="0"/>
                <a:cs typeface="Calibri" panose="020F0502020204030204" pitchFamily="34" charset="0"/>
              </a:rPr>
              <a:t>ცვლადები კვლევებში თავიანთი როლის მიხედვით იყოფიან </a:t>
            </a:r>
            <a:r>
              <a:rPr lang="ka-GE" sz="2200" b="1" dirty="0">
                <a:latin typeface="Calibri" panose="020F0502020204030204" pitchFamily="34" charset="0"/>
                <a:cs typeface="Calibri" panose="020F0502020204030204" pitchFamily="34" charset="0"/>
              </a:rPr>
              <a:t>6 ტიპის ცვლადად</a:t>
            </a:r>
            <a:r>
              <a:rPr lang="ka-GE" sz="2200" dirty="0">
                <a:latin typeface="Calibri" panose="020F0502020204030204" pitchFamily="34" charset="0"/>
                <a:cs typeface="Calibri" panose="020F0502020204030204" pitchFamily="34" charset="0"/>
              </a:rPr>
              <a:t>:</a:t>
            </a:r>
          </a:p>
          <a:p>
            <a:pPr marL="0" indent="0">
              <a:buNone/>
            </a:pPr>
            <a:endParaRPr lang="ka-GE" sz="2200" dirty="0">
              <a:latin typeface="Calibri" panose="020F0502020204030204" pitchFamily="34" charset="0"/>
              <a:cs typeface="Calibri" panose="020F0502020204030204" pitchFamily="34" charset="0"/>
            </a:endParaRPr>
          </a:p>
          <a:p>
            <a:pPr>
              <a:buFont typeface="Wingdings" panose="05000000000000000000" pitchFamily="2" charset="2"/>
              <a:buChar char="Ø"/>
            </a:pPr>
            <a:r>
              <a:rPr lang="ka-GE" sz="2200" dirty="0">
                <a:latin typeface="Calibri" panose="020F0502020204030204" pitchFamily="34" charset="0"/>
                <a:cs typeface="Calibri" panose="020F0502020204030204" pitchFamily="34" charset="0"/>
              </a:rPr>
              <a:t> დამოუკიდებელი ცვლადი</a:t>
            </a:r>
          </a:p>
          <a:p>
            <a:pPr>
              <a:buFont typeface="Wingdings" panose="05000000000000000000" pitchFamily="2" charset="2"/>
              <a:buChar char="Ø"/>
            </a:pPr>
            <a:r>
              <a:rPr lang="ka-GE" sz="2200" dirty="0">
                <a:latin typeface="Calibri" panose="020F0502020204030204" pitchFamily="34" charset="0"/>
                <a:cs typeface="Calibri" panose="020F0502020204030204" pitchFamily="34" charset="0"/>
              </a:rPr>
              <a:t> დამოკიდებული ცვლადი</a:t>
            </a:r>
          </a:p>
          <a:p>
            <a:pPr>
              <a:buFont typeface="Wingdings" panose="05000000000000000000" pitchFamily="2" charset="2"/>
              <a:buChar char="Ø"/>
            </a:pPr>
            <a:r>
              <a:rPr lang="ka-GE" sz="2200" dirty="0">
                <a:latin typeface="Calibri" panose="020F0502020204030204" pitchFamily="34" charset="0"/>
                <a:cs typeface="Calibri" panose="020F0502020204030204" pitchFamily="34" charset="0"/>
              </a:rPr>
              <a:t> საკონტროლო ცვლადი</a:t>
            </a:r>
          </a:p>
          <a:p>
            <a:pPr>
              <a:buFont typeface="Wingdings" panose="05000000000000000000" pitchFamily="2" charset="2"/>
              <a:buChar char="Ø"/>
            </a:pPr>
            <a:r>
              <a:rPr lang="ka-GE" sz="2200" dirty="0">
                <a:latin typeface="Calibri" panose="020F0502020204030204" pitchFamily="34" charset="0"/>
                <a:cs typeface="Calibri" panose="020F0502020204030204" pitchFamily="34" charset="0"/>
              </a:rPr>
              <a:t> მოდერატორი ცვლადი</a:t>
            </a:r>
          </a:p>
          <a:p>
            <a:pPr>
              <a:buFont typeface="Wingdings" panose="05000000000000000000" pitchFamily="2" charset="2"/>
              <a:buChar char="Ø"/>
            </a:pPr>
            <a:r>
              <a:rPr lang="ka-GE" sz="2200" dirty="0">
                <a:latin typeface="Calibri" panose="020F0502020204030204" pitchFamily="34" charset="0"/>
                <a:cs typeface="Calibri" panose="020F0502020204030204" pitchFamily="34" charset="0"/>
              </a:rPr>
              <a:t> მედიატორი ცვლადი</a:t>
            </a:r>
            <a:endParaRPr lang="en-US" sz="2200" dirty="0">
              <a:latin typeface="Calibri" panose="020F0502020204030204" pitchFamily="34" charset="0"/>
              <a:cs typeface="Calibri" panose="020F0502020204030204" pitchFamily="34" charset="0"/>
            </a:endParaRPr>
          </a:p>
          <a:p>
            <a:pPr>
              <a:buFont typeface="Wingdings" panose="05000000000000000000" pitchFamily="2" charset="2"/>
              <a:buChar char="Ø"/>
            </a:pPr>
            <a:r>
              <a:rPr lang="ka-GE" sz="2200" dirty="0">
                <a:latin typeface="Calibri" panose="020F0502020204030204" pitchFamily="34" charset="0"/>
                <a:cs typeface="Calibri" panose="020F0502020204030204" pitchFamily="34" charset="0"/>
              </a:rPr>
              <a:t> შერეული როლის ცვლადი</a:t>
            </a:r>
          </a:p>
          <a:p>
            <a:pPr marL="0" indent="0">
              <a:buNone/>
            </a:pPr>
            <a:endParaRPr lang="ka-GE"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54936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4921" y="4561111"/>
            <a:ext cx="10935054" cy="686008"/>
          </a:xfrm>
        </p:spPr>
        <p:txBody>
          <a:bodyPr>
            <a:normAutofit/>
          </a:bodyPr>
          <a:lstStyle/>
          <a:p>
            <a:r>
              <a:rPr lang="ka-GE" sz="2400" b="1" dirty="0">
                <a:latin typeface="Calibri" panose="020F0502020204030204" pitchFamily="34" charset="0"/>
                <a:cs typeface="Calibri" panose="020F0502020204030204" pitchFamily="34" charset="0"/>
              </a:rPr>
              <a:t>ცვლადების ტიპები: </a:t>
            </a:r>
            <a:r>
              <a:rPr sz="2400" b="1" dirty="0" err="1">
                <a:latin typeface="+mn-lt"/>
              </a:rPr>
              <a:t>დისკრეტული</a:t>
            </a:r>
            <a:r>
              <a:rPr sz="2400" b="1" dirty="0">
                <a:latin typeface="+mn-lt"/>
              </a:rPr>
              <a:t> </a:t>
            </a:r>
            <a:r>
              <a:rPr sz="2400" b="1" dirty="0" err="1">
                <a:latin typeface="+mn-lt"/>
              </a:rPr>
              <a:t>და</a:t>
            </a:r>
            <a:r>
              <a:rPr sz="2400" b="1" dirty="0">
                <a:latin typeface="+mn-lt"/>
              </a:rPr>
              <a:t> </a:t>
            </a:r>
            <a:r>
              <a:rPr sz="2400" b="1" dirty="0" err="1">
                <a:latin typeface="+mn-lt"/>
              </a:rPr>
              <a:t>უწყვეტი</a:t>
            </a:r>
            <a:r>
              <a:rPr sz="2400" b="1" dirty="0">
                <a:latin typeface="+mn-lt"/>
              </a:rPr>
              <a:t> </a:t>
            </a:r>
            <a:r>
              <a:rPr sz="2400" b="1" dirty="0" err="1">
                <a:latin typeface="+mn-lt"/>
              </a:rPr>
              <a:t>ცვლადები</a:t>
            </a:r>
            <a:endParaRPr sz="2400" b="1" dirty="0">
              <a:latin typeface="+mn-lt"/>
            </a:endParaRPr>
          </a:p>
        </p:txBody>
      </p:sp>
      <p:sp>
        <p:nvSpPr>
          <p:cNvPr id="3" name="Content Placeholder 2"/>
          <p:cNvSpPr>
            <a:spLocks noGrp="1"/>
          </p:cNvSpPr>
          <p:nvPr>
            <p:ph idx="1"/>
          </p:nvPr>
        </p:nvSpPr>
        <p:spPr>
          <a:xfrm>
            <a:off x="264921" y="5091886"/>
            <a:ext cx="11767558" cy="1685317"/>
          </a:xfrm>
        </p:spPr>
        <p:txBody>
          <a:bodyPr>
            <a:normAutofit/>
          </a:bodyPr>
          <a:lstStyle/>
          <a:p>
            <a:pPr marL="0" indent="0">
              <a:buNone/>
            </a:pPr>
            <a:r>
              <a:rPr sz="2000" dirty="0"/>
              <a:t>• </a:t>
            </a:r>
            <a:r>
              <a:rPr sz="2000" dirty="0" err="1"/>
              <a:t>დისკრეტული</a:t>
            </a:r>
            <a:r>
              <a:rPr sz="2000" dirty="0"/>
              <a:t> </a:t>
            </a:r>
            <a:r>
              <a:rPr sz="2000" dirty="0" err="1"/>
              <a:t>ცვლადები</a:t>
            </a:r>
            <a:r>
              <a:rPr sz="2000" dirty="0"/>
              <a:t> </a:t>
            </a:r>
            <a:r>
              <a:rPr sz="2000" dirty="0" err="1"/>
              <a:t>მიიღებენ</a:t>
            </a:r>
            <a:r>
              <a:rPr sz="2000" dirty="0"/>
              <a:t> </a:t>
            </a:r>
            <a:r>
              <a:rPr sz="2000" dirty="0" err="1"/>
              <a:t>მხოლოდ</a:t>
            </a:r>
            <a:r>
              <a:rPr sz="2000" dirty="0"/>
              <a:t> </a:t>
            </a:r>
            <a:r>
              <a:rPr sz="2000" dirty="0" err="1"/>
              <a:t>ცალკეულ</a:t>
            </a:r>
            <a:r>
              <a:rPr sz="2000" dirty="0"/>
              <a:t> </a:t>
            </a:r>
            <a:r>
              <a:rPr sz="2000" dirty="0" err="1"/>
              <a:t>მნიშვნელობებს</a:t>
            </a:r>
            <a:r>
              <a:rPr sz="2000" dirty="0"/>
              <a:t>                                                          (</a:t>
            </a:r>
            <a:r>
              <a:rPr sz="2000" dirty="0" err="1"/>
              <a:t>მაგ</a:t>
            </a:r>
            <a:r>
              <a:rPr sz="2000" dirty="0"/>
              <a:t>., </a:t>
            </a:r>
            <a:r>
              <a:rPr sz="2000" dirty="0" err="1"/>
              <a:t>სტუდენტების</a:t>
            </a:r>
            <a:r>
              <a:rPr sz="2000" dirty="0"/>
              <a:t> </a:t>
            </a:r>
            <a:r>
              <a:rPr sz="2000" dirty="0" err="1"/>
              <a:t>რაოდენობა</a:t>
            </a:r>
            <a:r>
              <a:rPr sz="2000" dirty="0"/>
              <a:t>, </a:t>
            </a:r>
            <a:r>
              <a:rPr sz="2000" dirty="0" err="1"/>
              <a:t>სქესი</a:t>
            </a:r>
            <a:r>
              <a:rPr sz="2000" dirty="0"/>
              <a:t>, </a:t>
            </a:r>
            <a:r>
              <a:rPr sz="2000" dirty="0" err="1"/>
              <a:t>მეგობრების</a:t>
            </a:r>
            <a:r>
              <a:rPr sz="2000" dirty="0"/>
              <a:t> </a:t>
            </a:r>
            <a:r>
              <a:rPr sz="2000" dirty="0" err="1"/>
              <a:t>რაოდენობა</a:t>
            </a:r>
            <a:r>
              <a:rPr sz="2000" dirty="0"/>
              <a:t> ).</a:t>
            </a:r>
          </a:p>
          <a:p>
            <a:pPr marL="0" indent="0">
              <a:buNone/>
            </a:pPr>
            <a:r>
              <a:rPr sz="2000" dirty="0"/>
              <a:t>• </a:t>
            </a:r>
            <a:r>
              <a:rPr sz="2000" dirty="0" err="1"/>
              <a:t>უწყვეტი</a:t>
            </a:r>
            <a:r>
              <a:rPr sz="2000" dirty="0"/>
              <a:t> </a:t>
            </a:r>
            <a:r>
              <a:rPr sz="2000" dirty="0" err="1"/>
              <a:t>ცვლადები</a:t>
            </a:r>
            <a:r>
              <a:rPr sz="2000" dirty="0"/>
              <a:t> </a:t>
            </a:r>
            <a:r>
              <a:rPr sz="2000" dirty="0" err="1"/>
              <a:t>მიიღებენ</a:t>
            </a:r>
            <a:r>
              <a:rPr sz="2000" dirty="0"/>
              <a:t> </a:t>
            </a:r>
            <a:r>
              <a:rPr sz="2000" dirty="0" err="1"/>
              <a:t>ნებისმიერ</a:t>
            </a:r>
            <a:r>
              <a:rPr sz="2000" dirty="0"/>
              <a:t> </a:t>
            </a:r>
            <a:r>
              <a:rPr sz="2000" dirty="0" err="1"/>
              <a:t>მნიშვნელობას</a:t>
            </a:r>
            <a:r>
              <a:rPr sz="2000" dirty="0"/>
              <a:t> </a:t>
            </a:r>
            <a:r>
              <a:rPr sz="2000" dirty="0" err="1"/>
              <a:t>გარკვეულ</a:t>
            </a:r>
            <a:r>
              <a:rPr sz="2000" dirty="0"/>
              <a:t> </a:t>
            </a:r>
            <a:r>
              <a:rPr sz="2000" dirty="0" err="1"/>
              <a:t>დიაპაზონში</a:t>
            </a:r>
            <a:r>
              <a:rPr sz="2000" dirty="0"/>
              <a:t>                                            (</a:t>
            </a:r>
            <a:r>
              <a:rPr sz="2000" dirty="0" err="1"/>
              <a:t>მაგ</a:t>
            </a:r>
            <a:r>
              <a:rPr sz="2000" dirty="0"/>
              <a:t>., </a:t>
            </a:r>
            <a:r>
              <a:rPr sz="2000" dirty="0" err="1"/>
              <a:t>სიმაღლე</a:t>
            </a:r>
            <a:r>
              <a:rPr sz="2000" dirty="0"/>
              <a:t>, </a:t>
            </a:r>
            <a:r>
              <a:rPr sz="2000" dirty="0" err="1"/>
              <a:t>ასაკი</a:t>
            </a:r>
            <a:r>
              <a:rPr sz="2000" dirty="0"/>
              <a:t>, </a:t>
            </a:r>
            <a:r>
              <a:rPr sz="2000" dirty="0" err="1"/>
              <a:t>წონა</a:t>
            </a:r>
            <a:r>
              <a:rPr sz="2000" dirty="0"/>
              <a:t>, </a:t>
            </a:r>
            <a:r>
              <a:rPr sz="2000" dirty="0" err="1"/>
              <a:t>შემოსავალი</a:t>
            </a:r>
            <a:r>
              <a:rPr sz="2000" dirty="0"/>
              <a:t>).</a:t>
            </a:r>
          </a:p>
        </p:txBody>
      </p:sp>
      <p:sp>
        <p:nvSpPr>
          <p:cNvPr id="4" name="Title 1">
            <a:extLst>
              <a:ext uri="{FF2B5EF4-FFF2-40B4-BE49-F238E27FC236}">
                <a16:creationId xmlns:a16="http://schemas.microsoft.com/office/drawing/2014/main" id="{C69E309A-9FF9-F242-D5C8-9D08992A31CF}"/>
              </a:ext>
            </a:extLst>
          </p:cNvPr>
          <p:cNvSpPr txBox="1">
            <a:spLocks/>
          </p:cNvSpPr>
          <p:nvPr/>
        </p:nvSpPr>
        <p:spPr>
          <a:xfrm>
            <a:off x="0" y="0"/>
            <a:ext cx="12192000" cy="408374"/>
          </a:xfrm>
          <a:prstGeom prst="rect">
            <a:avLst/>
          </a:prstGeom>
          <a:solidFill>
            <a:srgbClr val="1F23A9"/>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ka-GE" sz="2400" dirty="0">
                <a:solidFill>
                  <a:schemeClr val="bg1"/>
                </a:solidFill>
                <a:latin typeface="Calibri" panose="020F0502020204030204" pitchFamily="34" charset="0"/>
                <a:cs typeface="Calibri" panose="020F0502020204030204" pitchFamily="34" charset="0"/>
              </a:rPr>
              <a:t>მონაცემების / ცვლადების კლასიფიკაცია</a:t>
            </a:r>
            <a:endParaRPr lang="en-US" altLang="en-US" sz="2400" dirty="0">
              <a:solidFill>
                <a:schemeClr val="bg1"/>
              </a:solidFill>
              <a:latin typeface="Calibri" panose="020F0502020204030204" pitchFamily="34" charset="0"/>
              <a:cs typeface="Calibri" panose="020F0502020204030204" pitchFamily="34" charset="0"/>
            </a:endParaRPr>
          </a:p>
        </p:txBody>
      </p:sp>
      <p:sp>
        <p:nvSpPr>
          <p:cNvPr id="5" name="Title 1">
            <a:extLst>
              <a:ext uri="{FF2B5EF4-FFF2-40B4-BE49-F238E27FC236}">
                <a16:creationId xmlns:a16="http://schemas.microsoft.com/office/drawing/2014/main" id="{E9E9BFBC-9D6A-37D8-CF53-AF7EA898ED16}"/>
              </a:ext>
            </a:extLst>
          </p:cNvPr>
          <p:cNvSpPr txBox="1">
            <a:spLocks/>
          </p:cNvSpPr>
          <p:nvPr/>
        </p:nvSpPr>
        <p:spPr>
          <a:xfrm>
            <a:off x="235010" y="19452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2400" b="1" dirty="0">
                <a:latin typeface="Calibri" panose="020F0502020204030204" pitchFamily="34" charset="0"/>
                <a:cs typeface="Calibri" panose="020F0502020204030204" pitchFamily="34" charset="0"/>
              </a:rPr>
              <a:t>სტატისტიკური მონაცემი</a:t>
            </a:r>
            <a:br>
              <a:rPr lang="ka-GE" altLang="en-US" sz="2400" b="1" dirty="0">
                <a:latin typeface="+mn-lt"/>
              </a:rPr>
            </a:br>
            <a:r>
              <a:rPr lang="ka-GE" sz="2400" b="1" dirty="0">
                <a:latin typeface="Calibri" panose="020F0502020204030204" pitchFamily="34" charset="0"/>
                <a:cs typeface="Calibri" panose="020F0502020204030204" pitchFamily="34" charset="0"/>
              </a:rPr>
              <a:t>თვისებრივი და რაოდენობრივი მონაცემი</a:t>
            </a:r>
          </a:p>
        </p:txBody>
      </p:sp>
      <p:sp>
        <p:nvSpPr>
          <p:cNvPr id="7" name="TextBox 6">
            <a:extLst>
              <a:ext uri="{FF2B5EF4-FFF2-40B4-BE49-F238E27FC236}">
                <a16:creationId xmlns:a16="http://schemas.microsoft.com/office/drawing/2014/main" id="{C44BB155-8519-BC70-56D7-B9BB70E7FB40}"/>
              </a:ext>
            </a:extLst>
          </p:cNvPr>
          <p:cNvSpPr txBox="1"/>
          <p:nvPr/>
        </p:nvSpPr>
        <p:spPr>
          <a:xfrm>
            <a:off x="235010" y="1160916"/>
            <a:ext cx="11827380" cy="3785652"/>
          </a:xfrm>
          <a:prstGeom prst="rect">
            <a:avLst/>
          </a:prstGeom>
          <a:noFill/>
        </p:spPr>
        <p:txBody>
          <a:bodyPr wrap="square">
            <a:spAutoFit/>
          </a:bodyPr>
          <a:lstStyle/>
          <a:p>
            <a:pPr eaLnBrk="1" hangingPunct="1">
              <a:buFont typeface="Arial" panose="020B0604020202020204" pitchFamily="34" charset="0"/>
              <a:buChar char="•"/>
            </a:pPr>
            <a:r>
              <a:rPr lang="ka-GE" altLang="en-US" sz="2000" dirty="0">
                <a:solidFill>
                  <a:srgbClr val="FE007C"/>
                </a:solidFill>
                <a:latin typeface="Calibri" panose="020F0502020204030204" pitchFamily="34" charset="0"/>
                <a:cs typeface="Calibri" panose="020F0502020204030204" pitchFamily="34" charset="0"/>
              </a:rPr>
              <a:t> </a:t>
            </a:r>
            <a:r>
              <a:rPr lang="ka-GE" altLang="en-US" sz="2000" b="1" dirty="0">
                <a:solidFill>
                  <a:srgbClr val="FE007C"/>
                </a:solidFill>
                <a:latin typeface="Calibri" panose="020F0502020204030204" pitchFamily="34" charset="0"/>
                <a:cs typeface="Calibri" panose="020F0502020204030204" pitchFamily="34" charset="0"/>
              </a:rPr>
              <a:t>თვისებრივი მონაცემი </a:t>
            </a:r>
            <a:r>
              <a:rPr lang="ka-GE" altLang="en-US" sz="2000" dirty="0">
                <a:latin typeface="Calibri" panose="020F0502020204030204" pitchFamily="34" charset="0"/>
                <a:cs typeface="Calibri" panose="020F0502020204030204" pitchFamily="34" charset="0"/>
              </a:rPr>
              <a:t>ეწოდება თბისებრივი ანუ ატრიბუტული მახასიათებლით წარმოდგენილ მონაცემს. ატრიბუტული მახასიათებელი წარმოადგენს ელემენტარული ერთეულის რაიმე თვისებას ან მდგომარეობას (მაგ. სქესი, ასაკი, პროფესია, ფერი , ოჯახური მდგომარეობა, წამალი რომელსაც ვსვამთ და სხვა.);</a:t>
            </a:r>
          </a:p>
          <a:p>
            <a:pPr eaLnBrk="1" hangingPunct="1">
              <a:buFont typeface="Arial" panose="020B0604020202020204" pitchFamily="34" charset="0"/>
              <a:buChar char="•"/>
            </a:pPr>
            <a:r>
              <a:rPr lang="ka-GE" altLang="en-US" sz="2000" dirty="0">
                <a:latin typeface="Calibri" panose="020F0502020204030204" pitchFamily="34" charset="0"/>
                <a:cs typeface="Calibri" panose="020F0502020204030204" pitchFamily="34" charset="0"/>
              </a:rPr>
              <a:t> თვისებრივი მახასიათებლის კონკრეტულ დონეს </a:t>
            </a:r>
            <a:r>
              <a:rPr lang="ka-GE" altLang="en-US" sz="2000" b="1" dirty="0">
                <a:solidFill>
                  <a:srgbClr val="FE007C"/>
                </a:solidFill>
                <a:latin typeface="Calibri" panose="020F0502020204030204" pitchFamily="34" charset="0"/>
                <a:cs typeface="Calibri" panose="020F0502020204030204" pitchFamily="34" charset="0"/>
              </a:rPr>
              <a:t>ატრიბუტი</a:t>
            </a:r>
            <a:r>
              <a:rPr lang="ka-GE" altLang="en-US" sz="2000" b="1" dirty="0">
                <a:solidFill>
                  <a:srgbClr val="1D7527"/>
                </a:solidFill>
                <a:latin typeface="Calibri" panose="020F0502020204030204" pitchFamily="34" charset="0"/>
                <a:cs typeface="Calibri" panose="020F0502020204030204" pitchFamily="34" charset="0"/>
              </a:rPr>
              <a:t> </a:t>
            </a:r>
            <a:r>
              <a:rPr lang="ka-GE" altLang="en-US" sz="2000" dirty="0">
                <a:latin typeface="Calibri" panose="020F0502020204030204" pitchFamily="34" charset="0"/>
                <a:cs typeface="Calibri" panose="020F0502020204030204" pitchFamily="34" charset="0"/>
              </a:rPr>
              <a:t>ეწოდება (მაგალთად: ქალი, მამაკაცი. იურისტი, ეკონომისტი, ექიმი, წითელი ყვითელი, მწვანე, დაქორწინებული, ქვრივი, მიღებული წამლის დოზა და ა.შ. );</a:t>
            </a:r>
          </a:p>
          <a:p>
            <a:pPr eaLnBrk="1" hangingPunct="1">
              <a:buFont typeface="Arial" panose="020B0604020202020204" pitchFamily="34" charset="0"/>
              <a:buChar char="•"/>
            </a:pPr>
            <a:endParaRPr lang="ka-GE" altLang="en-US" sz="2000"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altLang="en-US" sz="2000" b="1" dirty="0">
                <a:solidFill>
                  <a:srgbClr val="FE007C"/>
                </a:solidFill>
                <a:latin typeface="Calibri" panose="020F0502020204030204" pitchFamily="34" charset="0"/>
                <a:cs typeface="Calibri" panose="020F0502020204030204" pitchFamily="34" charset="0"/>
              </a:rPr>
              <a:t> რაოდენობრივი მონაცემი </a:t>
            </a:r>
            <a:r>
              <a:rPr lang="ka-GE" altLang="en-US" sz="2000" dirty="0">
                <a:latin typeface="Calibri" panose="020F0502020204030204" pitchFamily="34" charset="0"/>
                <a:cs typeface="Calibri" panose="020F0502020204030204" pitchFamily="34" charset="0"/>
              </a:rPr>
              <a:t>ეწოდება ისეთ მონაცემს, რომლიც ცალკეული მნიშვნელობები მიიღება გაზომვის შედეგად, ხოლო გაზომვა გულისხმობს საგნებისათვის მონაცემთა მიწერას გარკვეული წესით (მაგ. სიმაღლე, წონა, შემოსავალი, მანძილი სახლიდან სასწავლებლამდე და ა.შ.).</a:t>
            </a:r>
          </a:p>
          <a:p>
            <a:pPr eaLnBrk="1" hangingPunct="1">
              <a:buFont typeface="Arial" panose="020B0604020202020204" pitchFamily="34" charset="0"/>
              <a:buChar char="•"/>
            </a:pPr>
            <a:endParaRPr lang="ka-GE" alt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75300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a:extLst>
              <a:ext uri="{FF2B5EF4-FFF2-40B4-BE49-F238E27FC236}">
                <a16:creationId xmlns:a16="http://schemas.microsoft.com/office/drawing/2014/main" id="{3A57CA29-A59F-C5E9-6BBE-0E8E339480AA}"/>
              </a:ext>
            </a:extLst>
          </p:cNvPr>
          <p:cNvSpPr>
            <a:spLocks noGrp="1" noChangeArrowheads="1"/>
          </p:cNvSpPr>
          <p:nvPr>
            <p:ph sz="quarter" idx="1"/>
          </p:nvPr>
        </p:nvSpPr>
        <p:spPr>
          <a:xfrm>
            <a:off x="245704" y="512060"/>
            <a:ext cx="11946294" cy="2514600"/>
          </a:xfrm>
        </p:spPr>
        <p:txBody>
          <a:bodyPr>
            <a:normAutofit lnSpcReduction="10000"/>
          </a:bodyPr>
          <a:lstStyle/>
          <a:p>
            <a:pPr marL="274320" indent="-274320" algn="just">
              <a:spcBef>
                <a:spcPts val="580"/>
              </a:spcBef>
              <a:buFont typeface="Wingdings 2"/>
              <a:buChar char=""/>
              <a:defRPr/>
            </a:pPr>
            <a:r>
              <a:rPr lang="ka-GE" sz="3200" dirty="0">
                <a:latin typeface="Calibri" panose="020F0502020204030204" pitchFamily="34" charset="0"/>
                <a:cs typeface="Calibri" panose="020F0502020204030204" pitchFamily="34" charset="0"/>
              </a:rPr>
              <a:t>აღწერითი სტატისტიკა</a:t>
            </a:r>
          </a:p>
          <a:p>
            <a:pPr marL="0" indent="0">
              <a:spcBef>
                <a:spcPts val="580"/>
              </a:spcBef>
              <a:buNone/>
              <a:defRPr/>
            </a:pPr>
            <a:r>
              <a:rPr lang="ka-GE" sz="2400" dirty="0">
                <a:latin typeface="Calibri" panose="020F0502020204030204" pitchFamily="34" charset="0"/>
                <a:cs typeface="Calibri" panose="020F0502020204030204" pitchFamily="34" charset="0"/>
              </a:rPr>
              <a:t>სტატისტიკური მონაცემების ანალიზის საფუძველზე გარკვეული წარმოდგენის შექმნა გენერალური ერთობლიობის შესწავლილი ნაწილის მახასიათებლების შესახებ.</a:t>
            </a:r>
          </a:p>
          <a:p>
            <a:pPr marL="0" indent="0">
              <a:spcBef>
                <a:spcPts val="580"/>
              </a:spcBef>
              <a:buNone/>
              <a:defRPr/>
            </a:pPr>
            <a:r>
              <a:rPr lang="ka-GE" sz="2400" dirty="0">
                <a:solidFill>
                  <a:srgbClr val="FE007C"/>
                </a:solidFill>
                <a:latin typeface="Calibri" panose="020F0502020204030204" pitchFamily="34" charset="0"/>
                <a:cs typeface="Calibri" panose="020F0502020204030204" pitchFamily="34" charset="0"/>
              </a:rPr>
              <a:t>მაგალითად: მომხმარებელთა კმაყოფილება: "გამოკითხულთა 70% ამბობს, რომ კმაყოფილია სერვისით.„; თბილისის მოსახლეობის საშუალო ასაკი 35 წელია; კალათბურთის გუნდის საშუალო სიღამლე 2 მეტრზე მაღალია“ -  </a:t>
            </a:r>
            <a:r>
              <a:rPr lang="ka-GE" sz="2400" dirty="0">
                <a:latin typeface="Calibri" panose="020F0502020204030204" pitchFamily="34" charset="0"/>
                <a:cs typeface="Calibri" panose="020F0502020204030204" pitchFamily="34" charset="0"/>
              </a:rPr>
              <a:t>ეს არის გამოკითხვის შედეგების პირდაპირი შეჯამება, აღწერა.</a:t>
            </a:r>
          </a:p>
          <a:p>
            <a:pPr marL="274320" indent="-274320" algn="just">
              <a:spcBef>
                <a:spcPts val="580"/>
              </a:spcBef>
              <a:buFont typeface="Wingdings 2"/>
              <a:buChar char=""/>
              <a:defRPr/>
            </a:pPr>
            <a:endParaRPr lang="ka-GE" dirty="0">
              <a:latin typeface="Calibri" panose="020F0502020204030204" pitchFamily="34" charset="0"/>
              <a:cs typeface="Calibri" panose="020F0502020204030204" pitchFamily="34" charset="0"/>
            </a:endParaRPr>
          </a:p>
        </p:txBody>
      </p:sp>
      <p:sp>
        <p:nvSpPr>
          <p:cNvPr id="16388" name="Rectangle 4">
            <a:extLst>
              <a:ext uri="{FF2B5EF4-FFF2-40B4-BE49-F238E27FC236}">
                <a16:creationId xmlns:a16="http://schemas.microsoft.com/office/drawing/2014/main" id="{70597277-DCE6-E208-51F5-3DB631D7DEEE}"/>
              </a:ext>
            </a:extLst>
          </p:cNvPr>
          <p:cNvSpPr>
            <a:spLocks noChangeArrowheads="1"/>
          </p:cNvSpPr>
          <p:nvPr/>
        </p:nvSpPr>
        <p:spPr bwMode="auto">
          <a:xfrm>
            <a:off x="245704" y="3022349"/>
            <a:ext cx="11946293" cy="1905000"/>
          </a:xfrm>
          <a:prstGeom prst="rect">
            <a:avLst/>
          </a:prstGeom>
          <a:noFill/>
          <a:ln w="9525">
            <a:noFill/>
            <a:miter lim="800000"/>
            <a:headEnd/>
            <a:tailEnd/>
          </a:ln>
        </p:spPr>
        <p:txBody>
          <a:bodyPr/>
          <a:lstStyle/>
          <a:p>
            <a:pPr marL="342900" indent="-342900" algn="just">
              <a:spcBef>
                <a:spcPct val="20000"/>
              </a:spcBef>
              <a:buFontTx/>
              <a:buChar char="•"/>
              <a:defRPr/>
            </a:pPr>
            <a:r>
              <a:rPr lang="ka-GE" sz="3200" dirty="0">
                <a:latin typeface="Calibri" panose="020F0502020204030204" pitchFamily="34" charset="0"/>
                <a:cs typeface="Calibri" panose="020F0502020204030204" pitchFamily="34" charset="0"/>
              </a:rPr>
              <a:t>დასკვნითი სტატისტიკა</a:t>
            </a:r>
          </a:p>
          <a:p>
            <a:pPr>
              <a:spcBef>
                <a:spcPct val="20000"/>
              </a:spcBef>
              <a:defRPr/>
            </a:pPr>
            <a:r>
              <a:rPr lang="ka-GE" sz="2400" dirty="0">
                <a:latin typeface="Calibri" panose="020F0502020204030204" pitchFamily="34" charset="0"/>
                <a:cs typeface="Calibri" panose="020F0502020204030204" pitchFamily="34" charset="0"/>
              </a:rPr>
              <a:t>გენერალური ერთობლიობის შესწავლილი ნაწილის შესახებ დასკვნების განზოგადება მთელ ერთობლიობაზე.</a:t>
            </a:r>
          </a:p>
          <a:p>
            <a:pPr>
              <a:spcBef>
                <a:spcPct val="20000"/>
              </a:spcBef>
              <a:defRPr/>
            </a:pPr>
            <a:r>
              <a:rPr lang="ka-GE" sz="2400" dirty="0">
                <a:solidFill>
                  <a:srgbClr val="FE007C"/>
                </a:solidFill>
                <a:latin typeface="Calibri" panose="020F0502020204030204" pitchFamily="34" charset="0"/>
                <a:cs typeface="Calibri" panose="020F0502020204030204" pitchFamily="34" charset="0"/>
              </a:rPr>
              <a:t>მაგალითად: </a:t>
            </a:r>
            <a:r>
              <a:rPr lang="ka-GE" sz="2400" b="1" dirty="0">
                <a:solidFill>
                  <a:srgbClr val="FE007C"/>
                </a:solidFill>
                <a:latin typeface="Calibri" panose="020F0502020204030204" pitchFamily="34" charset="0"/>
                <a:cs typeface="Calibri" panose="020F0502020204030204" pitchFamily="34" charset="0"/>
              </a:rPr>
              <a:t>პროდუქტის გაყიდვების პროგნოზი</a:t>
            </a:r>
            <a:r>
              <a:rPr lang="ka-GE" sz="2400" dirty="0">
                <a:solidFill>
                  <a:srgbClr val="FE007C"/>
                </a:solidFill>
                <a:latin typeface="Calibri" panose="020F0502020204030204" pitchFamily="34" charset="0"/>
                <a:cs typeface="Calibri" panose="020F0502020204030204" pitchFamily="34" charset="0"/>
              </a:rPr>
              <a:t>: "გამოკითხვის შედეგებიდან გამომდინარე, ვასკვნით, რომ მთელი ქვეყნის მასშტაბით პროდუქტზე მოთხოვნა გაიზრდება 15%-ით.„; სასწავლო შედეგების პროგნოზი: თქვენი ჯგუფის სტუდენტების ნახევარზე მეტი სტატისტიკაში არ ჩაიჭრება. - </a:t>
            </a:r>
            <a:r>
              <a:rPr lang="ka-GE" sz="2400" dirty="0">
                <a:latin typeface="Calibri" panose="020F0502020204030204" pitchFamily="34" charset="0"/>
                <a:cs typeface="Calibri" panose="020F0502020204030204" pitchFamily="34" charset="0"/>
              </a:rPr>
              <a:t>ეს დასკვნა გამოდის მხოლოდ კვლევის შედეგების სტატისტიკური ანალიზიდა და იგი წარმოადგენს პროგნოზს.</a:t>
            </a:r>
            <a:endParaRPr lang="ru-RU" sz="2400" dirty="0">
              <a:latin typeface="Calibri" panose="020F0502020204030204" pitchFamily="34" charset="0"/>
              <a:cs typeface="Calibri" panose="020F0502020204030204" pitchFamily="34" charset="0"/>
            </a:endParaRPr>
          </a:p>
        </p:txBody>
      </p:sp>
      <p:sp>
        <p:nvSpPr>
          <p:cNvPr id="2" name="Title 1">
            <a:extLst>
              <a:ext uri="{FF2B5EF4-FFF2-40B4-BE49-F238E27FC236}">
                <a16:creationId xmlns:a16="http://schemas.microsoft.com/office/drawing/2014/main" id="{6D2BA47E-D7B6-014F-6E17-E312B0572741}"/>
              </a:ext>
            </a:extLst>
          </p:cNvPr>
          <p:cNvSpPr txBox="1">
            <a:spLocks/>
          </p:cNvSpPr>
          <p:nvPr/>
        </p:nvSpPr>
        <p:spPr>
          <a:xfrm>
            <a:off x="0" y="0"/>
            <a:ext cx="12192000" cy="408374"/>
          </a:xfrm>
          <a:prstGeom prst="rect">
            <a:avLst/>
          </a:prstGeom>
          <a:solidFill>
            <a:srgbClr val="1F23A9"/>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ka-GE" sz="2400" dirty="0">
                <a:solidFill>
                  <a:schemeClr val="bg1"/>
                </a:solidFill>
                <a:latin typeface="Calibri" panose="020F0502020204030204" pitchFamily="34" charset="0"/>
                <a:cs typeface="Calibri" panose="020F0502020204030204" pitchFamily="34" charset="0"/>
              </a:rPr>
              <a:t>სტატისტიკის ორი ძირითადი ნაწილი</a:t>
            </a:r>
            <a:endParaRPr lang="en-US" altLang="en-US" sz="24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2261918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anim calcmode="lin" valueType="num">
                                      <p:cBhvr additive="base">
                                        <p:cTn id="7" dur="500" fill="hold"/>
                                        <p:tgtEl>
                                          <p:spTgt spid="1638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638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6387">
                                            <p:txEl>
                                              <p:pRg st="1" end="1"/>
                                            </p:txEl>
                                          </p:spTgt>
                                        </p:tgtEl>
                                        <p:attrNameLst>
                                          <p:attrName>style.visibility</p:attrName>
                                        </p:attrNameLst>
                                      </p:cBhvr>
                                      <p:to>
                                        <p:strVal val="visible"/>
                                      </p:to>
                                    </p:set>
                                    <p:anim calcmode="lin" valueType="num">
                                      <p:cBhvr additive="base">
                                        <p:cTn id="13" dur="500" fill="hold"/>
                                        <p:tgtEl>
                                          <p:spTgt spid="1638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638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6387">
                                            <p:txEl>
                                              <p:pRg st="2" end="2"/>
                                            </p:txEl>
                                          </p:spTgt>
                                        </p:tgtEl>
                                        <p:attrNameLst>
                                          <p:attrName>style.visibility</p:attrName>
                                        </p:attrNameLst>
                                      </p:cBhvr>
                                      <p:to>
                                        <p:strVal val="visible"/>
                                      </p:to>
                                    </p:set>
                                    <p:anim calcmode="lin" valueType="num">
                                      <p:cBhvr additive="base">
                                        <p:cTn id="19" dur="500" fill="hold"/>
                                        <p:tgtEl>
                                          <p:spTgt spid="1638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638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6388"/>
                                        </p:tgtEl>
                                        <p:attrNameLst>
                                          <p:attrName>style.visibility</p:attrName>
                                        </p:attrNameLst>
                                      </p:cBhvr>
                                      <p:to>
                                        <p:strVal val="visible"/>
                                      </p:to>
                                    </p:set>
                                    <p:anim calcmode="lin" valueType="num">
                                      <p:cBhvr additive="base">
                                        <p:cTn id="25" dur="500" fill="hold"/>
                                        <p:tgtEl>
                                          <p:spTgt spid="16388"/>
                                        </p:tgtEl>
                                        <p:attrNameLst>
                                          <p:attrName>ppt_x</p:attrName>
                                        </p:attrNameLst>
                                      </p:cBhvr>
                                      <p:tavLst>
                                        <p:tav tm="0">
                                          <p:val>
                                            <p:strVal val="#ppt_x"/>
                                          </p:val>
                                        </p:tav>
                                        <p:tav tm="100000">
                                          <p:val>
                                            <p:strVal val="#ppt_x"/>
                                          </p:val>
                                        </p:tav>
                                      </p:tavLst>
                                    </p:anim>
                                    <p:anim calcmode="lin" valueType="num">
                                      <p:cBhvr additive="base">
                                        <p:cTn id="26" dur="500" fill="hold"/>
                                        <p:tgtEl>
                                          <p:spTgt spid="1638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1638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Content Placeholder 3">
            <a:extLst>
              <a:ext uri="{FF2B5EF4-FFF2-40B4-BE49-F238E27FC236}">
                <a16:creationId xmlns:a16="http://schemas.microsoft.com/office/drawing/2014/main" id="{C7364DB4-91EC-8864-11A0-D3A30BDBE2E5}"/>
              </a:ext>
            </a:extLst>
          </p:cNvPr>
          <p:cNvSpPr>
            <a:spLocks noGrp="1"/>
          </p:cNvSpPr>
          <p:nvPr>
            <p:ph sz="quarter" idx="1"/>
          </p:nvPr>
        </p:nvSpPr>
        <p:spPr>
          <a:xfrm>
            <a:off x="2362200" y="838201"/>
            <a:ext cx="7467600" cy="4873625"/>
          </a:xfrm>
        </p:spPr>
        <p:txBody>
          <a:bodyPr/>
          <a:lstStyle/>
          <a:p>
            <a:pPr eaLnBrk="1" hangingPunct="1">
              <a:buFont typeface="Arial" panose="020B0604020202020204" pitchFamily="34" charset="0"/>
              <a:buChar char="•"/>
            </a:pPr>
            <a:r>
              <a:rPr lang="ka-GE" altLang="en-US" sz="1800" dirty="0">
                <a:latin typeface="Calibri" panose="020F0502020204030204" pitchFamily="34" charset="0"/>
                <a:cs typeface="Calibri" panose="020F0502020204030204" pitchFamily="34" charset="0"/>
              </a:rPr>
              <a:t>თავდაპირველ მონაცემთა ერთობლიობას, რომელიც მოცემულია დაჯგუფებისა და რაიმე კრეფსითი მომიხილვის გარეშე, </a:t>
            </a:r>
            <a:r>
              <a:rPr lang="ka-GE" altLang="en-US" sz="1800" b="1" dirty="0">
                <a:solidFill>
                  <a:srgbClr val="FE007C"/>
                </a:solidFill>
                <a:latin typeface="Calibri" panose="020F0502020204030204" pitchFamily="34" charset="0"/>
                <a:cs typeface="Calibri" panose="020F0502020204030204" pitchFamily="34" charset="0"/>
              </a:rPr>
              <a:t>ნედლი  (დაუმუშავებელი)მონაცემი</a:t>
            </a:r>
            <a:r>
              <a:rPr lang="ka-GE" altLang="en-US" sz="1800" b="1" dirty="0">
                <a:solidFill>
                  <a:srgbClr val="1D7527"/>
                </a:solidFill>
                <a:latin typeface="Calibri" panose="020F0502020204030204" pitchFamily="34" charset="0"/>
                <a:cs typeface="Calibri" panose="020F0502020204030204" pitchFamily="34" charset="0"/>
              </a:rPr>
              <a:t> </a:t>
            </a:r>
            <a:r>
              <a:rPr lang="ka-GE" altLang="en-US" sz="1800" dirty="0">
                <a:latin typeface="Calibri" panose="020F0502020204030204" pitchFamily="34" charset="0"/>
                <a:cs typeface="Calibri" panose="020F0502020204030204" pitchFamily="34" charset="0"/>
              </a:rPr>
              <a:t>ეწოდება;</a:t>
            </a:r>
          </a:p>
          <a:p>
            <a:pPr eaLnBrk="1" hangingPunct="1">
              <a:buFont typeface="Arial" panose="020B0604020202020204" pitchFamily="34" charset="0"/>
              <a:buChar char="•"/>
            </a:pPr>
            <a:r>
              <a:rPr lang="ka-GE" altLang="en-US" sz="1800" dirty="0">
                <a:latin typeface="Calibri" panose="020F0502020204030204" pitchFamily="34" charset="0"/>
                <a:cs typeface="Calibri" panose="020F0502020204030204" pitchFamily="34" charset="0"/>
              </a:rPr>
              <a:t>ნედლი მონაცემების დალაგების, დაჯგუფებისა და კრეფსითი მიმოხილვის მეთოდოლოგია შეადგენს </a:t>
            </a:r>
            <a:r>
              <a:rPr lang="ka-GE" altLang="en-US" sz="1800" b="1" dirty="0">
                <a:solidFill>
                  <a:srgbClr val="FE007C"/>
                </a:solidFill>
                <a:latin typeface="Calibri" panose="020F0502020204030204" pitchFamily="34" charset="0"/>
                <a:cs typeface="Calibri" panose="020F0502020204030204" pitchFamily="34" charset="0"/>
              </a:rPr>
              <a:t>დესკრიპტულ ანუ აღწერით სტატისტიკას.</a:t>
            </a:r>
          </a:p>
          <a:p>
            <a:pPr eaLnBrk="1" hangingPunct="1">
              <a:buFont typeface="Arial" panose="020B0604020202020204" pitchFamily="34" charset="0"/>
              <a:buChar char="•"/>
            </a:pPr>
            <a:r>
              <a:rPr lang="ka-GE" altLang="en-US" sz="1800" dirty="0">
                <a:latin typeface="Calibri" panose="020F0502020204030204" pitchFamily="34" charset="0"/>
                <a:cs typeface="Calibri" panose="020F0502020204030204" pitchFamily="34" charset="0"/>
              </a:rPr>
              <a:t>რიცხვით მონაცემების კლასიფიკაცია:</a:t>
            </a:r>
          </a:p>
        </p:txBody>
      </p:sp>
      <p:grpSp>
        <p:nvGrpSpPr>
          <p:cNvPr id="18436" name="Group 60">
            <a:extLst>
              <a:ext uri="{FF2B5EF4-FFF2-40B4-BE49-F238E27FC236}">
                <a16:creationId xmlns:a16="http://schemas.microsoft.com/office/drawing/2014/main" id="{EC1A7E25-21BC-6E20-74FA-5234002FAA68}"/>
              </a:ext>
            </a:extLst>
          </p:cNvPr>
          <p:cNvGrpSpPr>
            <a:grpSpLocks/>
          </p:cNvGrpSpPr>
          <p:nvPr/>
        </p:nvGrpSpPr>
        <p:grpSpPr bwMode="auto">
          <a:xfrm>
            <a:off x="2743200" y="3276600"/>
            <a:ext cx="7315200" cy="3276600"/>
            <a:chOff x="1219200" y="2971800"/>
            <a:chExt cx="7315200" cy="3276600"/>
          </a:xfrm>
        </p:grpSpPr>
        <p:sp>
          <p:nvSpPr>
            <p:cNvPr id="13" name="Rectangle 12">
              <a:extLst>
                <a:ext uri="{FF2B5EF4-FFF2-40B4-BE49-F238E27FC236}">
                  <a16:creationId xmlns:a16="http://schemas.microsoft.com/office/drawing/2014/main" id="{39954FC6-6F60-9145-66CC-55816FE22161}"/>
                </a:ext>
              </a:extLst>
            </p:cNvPr>
            <p:cNvSpPr/>
            <p:nvPr/>
          </p:nvSpPr>
          <p:spPr>
            <a:xfrm>
              <a:off x="1219200" y="3810000"/>
              <a:ext cx="2057400" cy="533400"/>
            </a:xfrm>
            <a:prstGeom prst="rect">
              <a:avLst/>
            </a:prstGeom>
            <a:solidFill>
              <a:srgbClr val="1F23A9"/>
            </a:solidFill>
            <a:ln>
              <a:solidFill>
                <a:srgbClr val="FE00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ka-GE" sz="1600" b="1" dirty="0">
                  <a:solidFill>
                    <a:schemeClr val="bg1"/>
                  </a:solidFill>
                  <a:latin typeface="Calibri" panose="020F0502020204030204" pitchFamily="34" charset="0"/>
                  <a:cs typeface="Calibri" panose="020F0502020204030204" pitchFamily="34" charset="0"/>
                </a:rPr>
                <a:t>დისკრეტული</a:t>
              </a:r>
              <a:endParaRPr lang="en-US" sz="1600" dirty="0">
                <a:solidFill>
                  <a:schemeClr val="bg1"/>
                </a:solidFill>
                <a:latin typeface="Calibri" panose="020F0502020204030204" pitchFamily="34" charset="0"/>
                <a:cs typeface="Calibri" panose="020F0502020204030204" pitchFamily="34" charset="0"/>
              </a:endParaRPr>
            </a:p>
          </p:txBody>
        </p:sp>
        <p:sp>
          <p:nvSpPr>
            <p:cNvPr id="15" name="Rectangle 14">
              <a:extLst>
                <a:ext uri="{FF2B5EF4-FFF2-40B4-BE49-F238E27FC236}">
                  <a16:creationId xmlns:a16="http://schemas.microsoft.com/office/drawing/2014/main" id="{A71356DE-83DD-22D7-8D2D-C1960200AC5B}"/>
                </a:ext>
              </a:extLst>
            </p:cNvPr>
            <p:cNvSpPr/>
            <p:nvPr/>
          </p:nvSpPr>
          <p:spPr>
            <a:xfrm>
              <a:off x="2743200" y="2971800"/>
              <a:ext cx="3657600" cy="533400"/>
            </a:xfrm>
            <a:prstGeom prst="rect">
              <a:avLst/>
            </a:prstGeom>
            <a:solidFill>
              <a:srgbClr val="1F23A9"/>
            </a:solidFill>
            <a:ln>
              <a:solidFill>
                <a:srgbClr val="FE00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ka-GE" sz="2000" b="1" dirty="0">
                  <a:solidFill>
                    <a:schemeClr val="bg1"/>
                  </a:solidFill>
                  <a:latin typeface="Calibri" panose="020F0502020204030204" pitchFamily="34" charset="0"/>
                  <a:cs typeface="Calibri" panose="020F0502020204030204" pitchFamily="34" charset="0"/>
                </a:rPr>
                <a:t>რიცხვითი მონაცემები</a:t>
              </a:r>
              <a:endParaRPr lang="en-US" sz="2000" dirty="0">
                <a:solidFill>
                  <a:schemeClr val="bg1"/>
                </a:solidFill>
                <a:latin typeface="Calibri" panose="020F0502020204030204" pitchFamily="34" charset="0"/>
                <a:cs typeface="Calibri" panose="020F0502020204030204" pitchFamily="34" charset="0"/>
              </a:endParaRPr>
            </a:p>
          </p:txBody>
        </p:sp>
        <p:cxnSp>
          <p:nvCxnSpPr>
            <p:cNvPr id="11" name="Straight Connector 10">
              <a:extLst>
                <a:ext uri="{FF2B5EF4-FFF2-40B4-BE49-F238E27FC236}">
                  <a16:creationId xmlns:a16="http://schemas.microsoft.com/office/drawing/2014/main" id="{3041620A-4D61-0407-FDEA-E7F9B0CAFD0E}"/>
                </a:ext>
              </a:extLst>
            </p:cNvPr>
            <p:cNvCxnSpPr>
              <a:endCxn id="13" idx="3"/>
            </p:cNvCxnSpPr>
            <p:nvPr/>
          </p:nvCxnSpPr>
          <p:spPr>
            <a:xfrm flipH="1">
              <a:off x="3276600" y="3505200"/>
              <a:ext cx="1401763" cy="571500"/>
            </a:xfrm>
            <a:prstGeom prst="line">
              <a:avLst/>
            </a:prstGeom>
            <a:ln>
              <a:solidFill>
                <a:srgbClr val="FE007C"/>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02C1BAA-17A6-3746-F057-B14EDC1AA59C}"/>
                </a:ext>
              </a:extLst>
            </p:cNvPr>
            <p:cNvCxnSpPr>
              <a:stCxn id="15" idx="2"/>
              <a:endCxn id="20" idx="1"/>
            </p:cNvCxnSpPr>
            <p:nvPr/>
          </p:nvCxnSpPr>
          <p:spPr>
            <a:xfrm>
              <a:off x="4572000" y="3505200"/>
              <a:ext cx="1143000" cy="571500"/>
            </a:xfrm>
            <a:prstGeom prst="line">
              <a:avLst/>
            </a:prstGeom>
            <a:ln>
              <a:solidFill>
                <a:srgbClr val="FE007C"/>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8FB40E9-E1AA-1089-66A4-3604A8B39CF8}"/>
                </a:ext>
              </a:extLst>
            </p:cNvPr>
            <p:cNvSpPr/>
            <p:nvPr/>
          </p:nvSpPr>
          <p:spPr>
            <a:xfrm>
              <a:off x="5715000" y="3810000"/>
              <a:ext cx="2057400" cy="533400"/>
            </a:xfrm>
            <a:prstGeom prst="rect">
              <a:avLst/>
            </a:prstGeom>
            <a:solidFill>
              <a:srgbClr val="1F23A9"/>
            </a:solidFill>
            <a:ln>
              <a:solidFill>
                <a:srgbClr val="FE00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ka-GE" sz="1600" b="1" dirty="0">
                  <a:solidFill>
                    <a:schemeClr val="bg1"/>
                  </a:solidFill>
                  <a:latin typeface="Calibri" panose="020F0502020204030204" pitchFamily="34" charset="0"/>
                  <a:cs typeface="Calibri" panose="020F0502020204030204" pitchFamily="34" charset="0"/>
                </a:rPr>
                <a:t>უწყვეტი</a:t>
              </a:r>
              <a:endParaRPr lang="en-US" sz="1600" dirty="0">
                <a:solidFill>
                  <a:schemeClr val="bg1"/>
                </a:solidFill>
                <a:latin typeface="Calibri" panose="020F0502020204030204" pitchFamily="34" charset="0"/>
                <a:cs typeface="Calibri" panose="020F0502020204030204" pitchFamily="34" charset="0"/>
              </a:endParaRPr>
            </a:p>
          </p:txBody>
        </p:sp>
        <p:cxnSp>
          <p:nvCxnSpPr>
            <p:cNvPr id="22" name="Straight Connector 21">
              <a:extLst>
                <a:ext uri="{FF2B5EF4-FFF2-40B4-BE49-F238E27FC236}">
                  <a16:creationId xmlns:a16="http://schemas.microsoft.com/office/drawing/2014/main" id="{61CDDA11-D715-04C5-84E5-581C77B6EC7F}"/>
                </a:ext>
              </a:extLst>
            </p:cNvPr>
            <p:cNvCxnSpPr/>
            <p:nvPr/>
          </p:nvCxnSpPr>
          <p:spPr>
            <a:xfrm>
              <a:off x="1752600" y="4343400"/>
              <a:ext cx="0" cy="1752600"/>
            </a:xfrm>
            <a:prstGeom prst="line">
              <a:avLst/>
            </a:prstGeom>
            <a:ln>
              <a:solidFill>
                <a:srgbClr val="FE007C"/>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72B5948-8220-7255-885F-C5C17AD76A7E}"/>
                </a:ext>
              </a:extLst>
            </p:cNvPr>
            <p:cNvCxnSpPr/>
            <p:nvPr/>
          </p:nvCxnSpPr>
          <p:spPr>
            <a:xfrm>
              <a:off x="6019800" y="4343400"/>
              <a:ext cx="0" cy="762000"/>
            </a:xfrm>
            <a:prstGeom prst="line">
              <a:avLst/>
            </a:prstGeom>
            <a:ln>
              <a:solidFill>
                <a:srgbClr val="FE007C"/>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AC48023D-C271-2C88-DC93-794C653F37A7}"/>
                </a:ext>
              </a:extLst>
            </p:cNvPr>
            <p:cNvCxnSpPr/>
            <p:nvPr/>
          </p:nvCxnSpPr>
          <p:spPr>
            <a:xfrm>
              <a:off x="6019800" y="4648200"/>
              <a:ext cx="1295400" cy="0"/>
            </a:xfrm>
            <a:prstGeom prst="line">
              <a:avLst/>
            </a:prstGeom>
            <a:ln>
              <a:solidFill>
                <a:srgbClr val="FE007C"/>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864A506-CE73-F1D6-0F34-B1CCE8A0D907}"/>
                </a:ext>
              </a:extLst>
            </p:cNvPr>
            <p:cNvCxnSpPr/>
            <p:nvPr/>
          </p:nvCxnSpPr>
          <p:spPr>
            <a:xfrm>
              <a:off x="6035675" y="5105400"/>
              <a:ext cx="1295400" cy="0"/>
            </a:xfrm>
            <a:prstGeom prst="line">
              <a:avLst/>
            </a:prstGeom>
            <a:ln>
              <a:solidFill>
                <a:srgbClr val="FE007C"/>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6830F8A5-60D2-11B9-8947-DD63897E345B}"/>
                </a:ext>
              </a:extLst>
            </p:cNvPr>
            <p:cNvCxnSpPr/>
            <p:nvPr/>
          </p:nvCxnSpPr>
          <p:spPr>
            <a:xfrm>
              <a:off x="1752600" y="4694238"/>
              <a:ext cx="1295400" cy="0"/>
            </a:xfrm>
            <a:prstGeom prst="line">
              <a:avLst/>
            </a:prstGeom>
            <a:ln>
              <a:solidFill>
                <a:srgbClr val="FE007C"/>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FFAD686B-022C-F2FC-8093-DEED71878DDF}"/>
                </a:ext>
              </a:extLst>
            </p:cNvPr>
            <p:cNvCxnSpPr/>
            <p:nvPr/>
          </p:nvCxnSpPr>
          <p:spPr>
            <a:xfrm>
              <a:off x="1752600" y="5121275"/>
              <a:ext cx="1295400" cy="0"/>
            </a:xfrm>
            <a:prstGeom prst="line">
              <a:avLst/>
            </a:prstGeom>
            <a:ln>
              <a:solidFill>
                <a:srgbClr val="FE007C"/>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0CA6646-9B6C-9FFE-9296-B951EECE5E7C}"/>
                </a:ext>
              </a:extLst>
            </p:cNvPr>
            <p:cNvCxnSpPr/>
            <p:nvPr/>
          </p:nvCxnSpPr>
          <p:spPr>
            <a:xfrm>
              <a:off x="1752600" y="5592763"/>
              <a:ext cx="1295400" cy="0"/>
            </a:xfrm>
            <a:prstGeom prst="line">
              <a:avLst/>
            </a:prstGeom>
            <a:ln>
              <a:solidFill>
                <a:srgbClr val="FE007C"/>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D90C393-4AAB-A2EF-2742-445EB402A89D}"/>
                </a:ext>
              </a:extLst>
            </p:cNvPr>
            <p:cNvCxnSpPr/>
            <p:nvPr/>
          </p:nvCxnSpPr>
          <p:spPr>
            <a:xfrm>
              <a:off x="1752600" y="6080125"/>
              <a:ext cx="1295400" cy="0"/>
            </a:xfrm>
            <a:prstGeom prst="line">
              <a:avLst/>
            </a:prstGeom>
            <a:ln>
              <a:solidFill>
                <a:srgbClr val="FE007C"/>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7A74B0C-1E1B-485C-5CDD-473CFD1186F1}"/>
                </a:ext>
              </a:extLst>
            </p:cNvPr>
            <p:cNvSpPr/>
            <p:nvPr/>
          </p:nvSpPr>
          <p:spPr>
            <a:xfrm>
              <a:off x="2286000" y="4495800"/>
              <a:ext cx="1981200" cy="381000"/>
            </a:xfrm>
            <a:prstGeom prst="rect">
              <a:avLst/>
            </a:prstGeom>
            <a:solidFill>
              <a:schemeClr val="bg1"/>
            </a:solidFill>
            <a:ln>
              <a:solidFill>
                <a:srgbClr val="FE00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ka-GE" sz="2000" b="1" dirty="0">
                  <a:solidFill>
                    <a:srgbClr val="002851"/>
                  </a:solidFill>
                  <a:latin typeface="Calibri" panose="020F0502020204030204" pitchFamily="34" charset="0"/>
                  <a:cs typeface="Calibri" panose="020F0502020204030204" pitchFamily="34" charset="0"/>
                </a:rPr>
                <a:t>ნომინალური</a:t>
              </a:r>
              <a:endParaRPr lang="en-US" sz="2000" b="1" dirty="0">
                <a:solidFill>
                  <a:srgbClr val="002851"/>
                </a:solidFill>
                <a:latin typeface="Calibri" panose="020F0502020204030204" pitchFamily="34" charset="0"/>
                <a:cs typeface="Calibri" panose="020F0502020204030204" pitchFamily="34" charset="0"/>
              </a:endParaRPr>
            </a:p>
          </p:txBody>
        </p:sp>
        <p:sp>
          <p:nvSpPr>
            <p:cNvPr id="31" name="Rectangle 30">
              <a:extLst>
                <a:ext uri="{FF2B5EF4-FFF2-40B4-BE49-F238E27FC236}">
                  <a16:creationId xmlns:a16="http://schemas.microsoft.com/office/drawing/2014/main" id="{60BF58EB-1F8B-F80D-4DBC-2A6ABD53148B}"/>
                </a:ext>
              </a:extLst>
            </p:cNvPr>
            <p:cNvSpPr/>
            <p:nvPr/>
          </p:nvSpPr>
          <p:spPr>
            <a:xfrm>
              <a:off x="2286000" y="4953000"/>
              <a:ext cx="1981200" cy="381000"/>
            </a:xfrm>
            <a:prstGeom prst="rect">
              <a:avLst/>
            </a:prstGeom>
            <a:solidFill>
              <a:schemeClr val="bg1"/>
            </a:solidFill>
            <a:ln>
              <a:solidFill>
                <a:srgbClr val="FE00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ka-GE" sz="2000" b="1" dirty="0">
                  <a:solidFill>
                    <a:srgbClr val="002851"/>
                  </a:solidFill>
                  <a:latin typeface="Calibri" panose="020F0502020204030204" pitchFamily="34" charset="0"/>
                  <a:cs typeface="Calibri" panose="020F0502020204030204" pitchFamily="34" charset="0"/>
                </a:rPr>
                <a:t>რიგობრივი</a:t>
              </a:r>
              <a:endParaRPr lang="en-US" sz="2000" b="1" dirty="0">
                <a:solidFill>
                  <a:srgbClr val="002851"/>
                </a:solidFill>
                <a:latin typeface="Calibri" panose="020F0502020204030204" pitchFamily="34" charset="0"/>
                <a:cs typeface="Calibri" panose="020F0502020204030204" pitchFamily="34" charset="0"/>
              </a:endParaRPr>
            </a:p>
          </p:txBody>
        </p:sp>
        <p:sp>
          <p:nvSpPr>
            <p:cNvPr id="32" name="Rectangle 31">
              <a:extLst>
                <a:ext uri="{FF2B5EF4-FFF2-40B4-BE49-F238E27FC236}">
                  <a16:creationId xmlns:a16="http://schemas.microsoft.com/office/drawing/2014/main" id="{AA1887EB-6240-9CFB-C110-F297AD5B3A25}"/>
                </a:ext>
              </a:extLst>
            </p:cNvPr>
            <p:cNvSpPr/>
            <p:nvPr/>
          </p:nvSpPr>
          <p:spPr>
            <a:xfrm>
              <a:off x="2286000" y="5410200"/>
              <a:ext cx="1981200" cy="381000"/>
            </a:xfrm>
            <a:prstGeom prst="rect">
              <a:avLst/>
            </a:prstGeom>
            <a:solidFill>
              <a:schemeClr val="bg1"/>
            </a:solidFill>
            <a:ln>
              <a:solidFill>
                <a:srgbClr val="FE00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ka-GE" sz="2000" b="1" dirty="0">
                  <a:solidFill>
                    <a:srgbClr val="002851"/>
                  </a:solidFill>
                  <a:latin typeface="Calibri" panose="020F0502020204030204" pitchFamily="34" charset="0"/>
                  <a:cs typeface="Calibri" panose="020F0502020204030204" pitchFamily="34" charset="0"/>
                </a:rPr>
                <a:t>ინტერვალური</a:t>
              </a:r>
              <a:endParaRPr lang="en-US" sz="2000" b="1" dirty="0">
                <a:solidFill>
                  <a:srgbClr val="002851"/>
                </a:solidFill>
                <a:latin typeface="Calibri" panose="020F0502020204030204" pitchFamily="34" charset="0"/>
                <a:cs typeface="Calibri" panose="020F0502020204030204" pitchFamily="34" charset="0"/>
              </a:endParaRPr>
            </a:p>
          </p:txBody>
        </p:sp>
        <p:sp>
          <p:nvSpPr>
            <p:cNvPr id="33" name="Rectangle 32">
              <a:extLst>
                <a:ext uri="{FF2B5EF4-FFF2-40B4-BE49-F238E27FC236}">
                  <a16:creationId xmlns:a16="http://schemas.microsoft.com/office/drawing/2014/main" id="{6730AEE0-0D09-C164-CD2F-4C1D790C9541}"/>
                </a:ext>
              </a:extLst>
            </p:cNvPr>
            <p:cNvSpPr/>
            <p:nvPr/>
          </p:nvSpPr>
          <p:spPr>
            <a:xfrm>
              <a:off x="2286000" y="5867400"/>
              <a:ext cx="1981200" cy="381000"/>
            </a:xfrm>
            <a:prstGeom prst="rect">
              <a:avLst/>
            </a:prstGeom>
            <a:solidFill>
              <a:schemeClr val="bg1"/>
            </a:solidFill>
            <a:ln>
              <a:solidFill>
                <a:srgbClr val="FE00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ka-GE" sz="2000" b="1" dirty="0">
                  <a:solidFill>
                    <a:srgbClr val="002851"/>
                  </a:solidFill>
                  <a:latin typeface="Calibri" panose="020F0502020204030204" pitchFamily="34" charset="0"/>
                  <a:cs typeface="Calibri" panose="020F0502020204030204" pitchFamily="34" charset="0"/>
                </a:rPr>
                <a:t>ფარდობითი</a:t>
              </a:r>
              <a:endParaRPr lang="en-US" sz="2000" b="1" dirty="0">
                <a:solidFill>
                  <a:srgbClr val="002851"/>
                </a:solidFill>
                <a:latin typeface="Calibri" panose="020F0502020204030204" pitchFamily="34" charset="0"/>
                <a:cs typeface="Calibri" panose="020F0502020204030204" pitchFamily="34" charset="0"/>
              </a:endParaRPr>
            </a:p>
          </p:txBody>
        </p:sp>
        <p:sp>
          <p:nvSpPr>
            <p:cNvPr id="50" name="Rectangle 49">
              <a:extLst>
                <a:ext uri="{FF2B5EF4-FFF2-40B4-BE49-F238E27FC236}">
                  <a16:creationId xmlns:a16="http://schemas.microsoft.com/office/drawing/2014/main" id="{10C94F40-8E76-3EC4-7F26-E1BFAF48A30F}"/>
                </a:ext>
              </a:extLst>
            </p:cNvPr>
            <p:cNvSpPr/>
            <p:nvPr/>
          </p:nvSpPr>
          <p:spPr>
            <a:xfrm>
              <a:off x="6553200" y="4495800"/>
              <a:ext cx="1981200" cy="381000"/>
            </a:xfrm>
            <a:prstGeom prst="rect">
              <a:avLst/>
            </a:prstGeom>
            <a:solidFill>
              <a:schemeClr val="bg1"/>
            </a:solidFill>
            <a:ln>
              <a:solidFill>
                <a:srgbClr val="FE00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ka-GE" sz="2000" b="1" dirty="0">
                  <a:solidFill>
                    <a:srgbClr val="002851"/>
                  </a:solidFill>
                  <a:latin typeface="Calibri" panose="020F0502020204030204" pitchFamily="34" charset="0"/>
                  <a:cs typeface="Calibri" panose="020F0502020204030204" pitchFamily="34" charset="0"/>
                </a:rPr>
                <a:t>ინტერვალური</a:t>
              </a:r>
              <a:endParaRPr lang="en-US" sz="2000" b="1" dirty="0">
                <a:solidFill>
                  <a:srgbClr val="002851"/>
                </a:solidFill>
                <a:latin typeface="Calibri" panose="020F0502020204030204" pitchFamily="34" charset="0"/>
                <a:cs typeface="Calibri" panose="020F0502020204030204" pitchFamily="34" charset="0"/>
              </a:endParaRPr>
            </a:p>
          </p:txBody>
        </p:sp>
        <p:sp>
          <p:nvSpPr>
            <p:cNvPr id="51" name="Rectangle 50">
              <a:extLst>
                <a:ext uri="{FF2B5EF4-FFF2-40B4-BE49-F238E27FC236}">
                  <a16:creationId xmlns:a16="http://schemas.microsoft.com/office/drawing/2014/main" id="{AE7A4774-092A-4FE4-DE85-5E2FDA710E59}"/>
                </a:ext>
              </a:extLst>
            </p:cNvPr>
            <p:cNvSpPr/>
            <p:nvPr/>
          </p:nvSpPr>
          <p:spPr>
            <a:xfrm>
              <a:off x="6553200" y="4953000"/>
              <a:ext cx="1981200" cy="381000"/>
            </a:xfrm>
            <a:prstGeom prst="rect">
              <a:avLst/>
            </a:prstGeom>
            <a:solidFill>
              <a:schemeClr val="bg1"/>
            </a:solidFill>
            <a:ln>
              <a:solidFill>
                <a:srgbClr val="FE00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ka-GE" sz="2000" b="1" dirty="0">
                  <a:solidFill>
                    <a:srgbClr val="002851"/>
                  </a:solidFill>
                  <a:latin typeface="Calibri" panose="020F0502020204030204" pitchFamily="34" charset="0"/>
                  <a:cs typeface="Calibri" panose="020F0502020204030204" pitchFamily="34" charset="0"/>
                </a:rPr>
                <a:t>ფარდობითი</a:t>
              </a:r>
              <a:endParaRPr lang="en-US" sz="2000" b="1" dirty="0">
                <a:solidFill>
                  <a:srgbClr val="002851"/>
                </a:solidFill>
                <a:latin typeface="Calibri" panose="020F0502020204030204" pitchFamily="34" charset="0"/>
                <a:cs typeface="Calibri" panose="020F0502020204030204" pitchFamily="34" charset="0"/>
              </a:endParaRPr>
            </a:p>
          </p:txBody>
        </p:sp>
      </p:grpSp>
      <p:sp>
        <p:nvSpPr>
          <p:cNvPr id="18437" name="TextBox 61">
            <a:extLst>
              <a:ext uri="{FF2B5EF4-FFF2-40B4-BE49-F238E27FC236}">
                <a16:creationId xmlns:a16="http://schemas.microsoft.com/office/drawing/2014/main" id="{BE5FCE03-D2B7-B4FE-F037-1F3945485ADB}"/>
              </a:ext>
            </a:extLst>
          </p:cNvPr>
          <p:cNvSpPr txBox="1">
            <a:spLocks noChangeArrowheads="1"/>
          </p:cNvSpPr>
          <p:nvPr/>
        </p:nvSpPr>
        <p:spPr bwMode="auto">
          <a:xfrm>
            <a:off x="6400800" y="5867401"/>
            <a:ext cx="22098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4400">
                <a:solidFill>
                  <a:schemeClr val="tx2"/>
                </a:solidFill>
                <a:latin typeface="Arial" panose="020B0604020202020204" pitchFamily="34" charset="0"/>
                <a:cs typeface="Arial" panose="020B0604020202020204" pitchFamily="34" charset="0"/>
              </a:defRPr>
            </a:lvl1pPr>
            <a:lvl2pPr marL="742950" indent="-285750" eaLnBrk="0" hangingPunct="0">
              <a:defRPr sz="4400">
                <a:solidFill>
                  <a:schemeClr val="tx2"/>
                </a:solidFill>
                <a:latin typeface="Arial" panose="020B0604020202020204" pitchFamily="34" charset="0"/>
                <a:cs typeface="Arial" panose="020B0604020202020204" pitchFamily="34" charset="0"/>
              </a:defRPr>
            </a:lvl2pPr>
            <a:lvl3pPr marL="1143000" indent="-228600" eaLnBrk="0" hangingPunct="0">
              <a:defRPr sz="4400">
                <a:solidFill>
                  <a:schemeClr val="tx2"/>
                </a:solidFill>
                <a:latin typeface="Arial" panose="020B0604020202020204" pitchFamily="34" charset="0"/>
                <a:cs typeface="Arial" panose="020B0604020202020204" pitchFamily="34" charset="0"/>
              </a:defRPr>
            </a:lvl3pPr>
            <a:lvl4pPr marL="1600200" indent="-228600" eaLnBrk="0" hangingPunct="0">
              <a:defRPr sz="4400">
                <a:solidFill>
                  <a:schemeClr val="tx2"/>
                </a:solidFill>
                <a:latin typeface="Arial" panose="020B0604020202020204" pitchFamily="34" charset="0"/>
                <a:cs typeface="Arial" panose="020B0604020202020204" pitchFamily="34" charset="0"/>
              </a:defRPr>
            </a:lvl4pPr>
            <a:lvl5pPr marL="2057400" indent="-228600" eaLnBrk="0" hangingPunct="0">
              <a:defRPr sz="4400">
                <a:solidFill>
                  <a:schemeClr val="tx2"/>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9pPr>
          </a:lstStyle>
          <a:p>
            <a:pPr eaLnBrk="1" hangingPunct="1"/>
            <a:r>
              <a:rPr lang="ka-GE" altLang="en-US" sz="1400" b="1" dirty="0">
                <a:latin typeface="Calibri" panose="020F0502020204030204" pitchFamily="34" charset="0"/>
                <a:cs typeface="Calibri" panose="020F0502020204030204" pitchFamily="34" charset="0"/>
              </a:rPr>
              <a:t>გაზომვის დონეები, ანუ გაზომვის სკალები</a:t>
            </a:r>
            <a:endParaRPr lang="en-US" altLang="en-US" sz="1400" b="1" dirty="0">
              <a:latin typeface="Calibri" panose="020F0502020204030204" pitchFamily="34" charset="0"/>
              <a:cs typeface="Calibri" panose="020F0502020204030204" pitchFamily="34" charset="0"/>
            </a:endParaRPr>
          </a:p>
        </p:txBody>
      </p:sp>
      <p:sp>
        <p:nvSpPr>
          <p:cNvPr id="18438" name="TextBox 62">
            <a:extLst>
              <a:ext uri="{FF2B5EF4-FFF2-40B4-BE49-F238E27FC236}">
                <a16:creationId xmlns:a16="http://schemas.microsoft.com/office/drawing/2014/main" id="{870F5711-CB5F-F1EB-6735-7A2AA191FCE4}"/>
              </a:ext>
            </a:extLst>
          </p:cNvPr>
          <p:cNvSpPr txBox="1">
            <a:spLocks noChangeArrowheads="1"/>
          </p:cNvSpPr>
          <p:nvPr/>
        </p:nvSpPr>
        <p:spPr bwMode="auto">
          <a:xfrm>
            <a:off x="5402263" y="4044951"/>
            <a:ext cx="16002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4400">
                <a:solidFill>
                  <a:schemeClr val="tx2"/>
                </a:solidFill>
                <a:latin typeface="Arial" panose="020B0604020202020204" pitchFamily="34" charset="0"/>
                <a:cs typeface="Arial" panose="020B0604020202020204" pitchFamily="34" charset="0"/>
              </a:defRPr>
            </a:lvl1pPr>
            <a:lvl2pPr marL="742950" indent="-285750" eaLnBrk="0" hangingPunct="0">
              <a:defRPr sz="4400">
                <a:solidFill>
                  <a:schemeClr val="tx2"/>
                </a:solidFill>
                <a:latin typeface="Arial" panose="020B0604020202020204" pitchFamily="34" charset="0"/>
                <a:cs typeface="Arial" panose="020B0604020202020204" pitchFamily="34" charset="0"/>
              </a:defRPr>
            </a:lvl2pPr>
            <a:lvl3pPr marL="1143000" indent="-228600" eaLnBrk="0" hangingPunct="0">
              <a:defRPr sz="4400">
                <a:solidFill>
                  <a:schemeClr val="tx2"/>
                </a:solidFill>
                <a:latin typeface="Arial" panose="020B0604020202020204" pitchFamily="34" charset="0"/>
                <a:cs typeface="Arial" panose="020B0604020202020204" pitchFamily="34" charset="0"/>
              </a:defRPr>
            </a:lvl3pPr>
            <a:lvl4pPr marL="1600200" indent="-228600" eaLnBrk="0" hangingPunct="0">
              <a:defRPr sz="4400">
                <a:solidFill>
                  <a:schemeClr val="tx2"/>
                </a:solidFill>
                <a:latin typeface="Arial" panose="020B0604020202020204" pitchFamily="34" charset="0"/>
                <a:cs typeface="Arial" panose="020B0604020202020204" pitchFamily="34" charset="0"/>
              </a:defRPr>
            </a:lvl4pPr>
            <a:lvl5pPr marL="2057400" indent="-228600" eaLnBrk="0" hangingPunct="0">
              <a:defRPr sz="4400">
                <a:solidFill>
                  <a:schemeClr val="tx2"/>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9pPr>
          </a:lstStyle>
          <a:p>
            <a:pPr algn="ctr" eaLnBrk="1" hangingPunct="1"/>
            <a:r>
              <a:rPr lang="ka-GE" altLang="en-US" sz="1400" b="1" dirty="0">
                <a:latin typeface="Calibri" panose="020F0502020204030204" pitchFamily="34" charset="0"/>
                <a:cs typeface="Calibri" panose="020F0502020204030204" pitchFamily="34" charset="0"/>
              </a:rPr>
              <a:t>მონაცემთა </a:t>
            </a:r>
          </a:p>
          <a:p>
            <a:pPr algn="ctr" eaLnBrk="1" hangingPunct="1"/>
            <a:r>
              <a:rPr lang="ka-GE" altLang="en-US" sz="1400" b="1" dirty="0">
                <a:latin typeface="Calibri" panose="020F0502020204030204" pitchFamily="34" charset="0"/>
                <a:cs typeface="Calibri" panose="020F0502020204030204" pitchFamily="34" charset="0"/>
              </a:rPr>
              <a:t>ტიპები</a:t>
            </a:r>
            <a:endParaRPr lang="en-US" altLang="en-US" sz="1400" b="1" dirty="0">
              <a:latin typeface="Calibri" panose="020F0502020204030204" pitchFamily="34" charset="0"/>
              <a:cs typeface="Calibri" panose="020F0502020204030204" pitchFamily="34" charset="0"/>
            </a:endParaRPr>
          </a:p>
        </p:txBody>
      </p:sp>
      <p:sp>
        <p:nvSpPr>
          <p:cNvPr id="2" name="Title 1">
            <a:extLst>
              <a:ext uri="{FF2B5EF4-FFF2-40B4-BE49-F238E27FC236}">
                <a16:creationId xmlns:a16="http://schemas.microsoft.com/office/drawing/2014/main" id="{D37FC087-1D41-7D4D-4196-E151B7D5FFB9}"/>
              </a:ext>
            </a:extLst>
          </p:cNvPr>
          <p:cNvSpPr txBox="1">
            <a:spLocks/>
          </p:cNvSpPr>
          <p:nvPr/>
        </p:nvSpPr>
        <p:spPr>
          <a:xfrm>
            <a:off x="0" y="0"/>
            <a:ext cx="12192000" cy="408374"/>
          </a:xfrm>
          <a:prstGeom prst="rect">
            <a:avLst/>
          </a:prstGeom>
          <a:solidFill>
            <a:srgbClr val="1F23A9"/>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ka-GE" altLang="en-US" sz="2400" dirty="0">
                <a:solidFill>
                  <a:schemeClr val="bg1"/>
                </a:solidFill>
                <a:latin typeface="Calibri" panose="020F0502020204030204" pitchFamily="34" charset="0"/>
                <a:cs typeface="Calibri" panose="020F0502020204030204" pitchFamily="34" charset="0"/>
              </a:rPr>
              <a:t>მონაცემთა კლასიფიკაცია</a:t>
            </a:r>
            <a:endParaRPr lang="en-US" altLang="en-US" sz="24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45123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31710" y="789927"/>
            <a:ext cx="11728579" cy="4351338"/>
          </a:xfrm>
        </p:spPr>
        <p:txBody>
          <a:bodyPr>
            <a:noAutofit/>
          </a:bodyPr>
          <a:lstStyle/>
          <a:p>
            <a:pPr marL="0" indent="0">
              <a:buNone/>
            </a:pPr>
            <a:r>
              <a:rPr sz="2200" b="1" dirty="0">
                <a:solidFill>
                  <a:srgbClr val="FE007C"/>
                </a:solidFill>
                <a:latin typeface="Calibri" panose="020F0502020204030204" pitchFamily="34" charset="0"/>
                <a:cs typeface="Calibri" panose="020F0502020204030204" pitchFamily="34" charset="0"/>
              </a:rPr>
              <a:t>• </a:t>
            </a:r>
            <a:r>
              <a:rPr sz="2200" b="1" dirty="0" err="1">
                <a:solidFill>
                  <a:srgbClr val="FE007C"/>
                </a:solidFill>
                <a:latin typeface="Calibri" panose="020F0502020204030204" pitchFamily="34" charset="0"/>
                <a:cs typeface="Calibri" panose="020F0502020204030204" pitchFamily="34" charset="0"/>
              </a:rPr>
              <a:t>ფარდობის</a:t>
            </a:r>
            <a:r>
              <a:rPr sz="2200" b="1" dirty="0">
                <a:solidFill>
                  <a:srgbClr val="FE007C"/>
                </a:solidFill>
                <a:latin typeface="Calibri" panose="020F0502020204030204" pitchFamily="34" charset="0"/>
                <a:cs typeface="Calibri" panose="020F0502020204030204" pitchFamily="34" charset="0"/>
              </a:rPr>
              <a:t> </a:t>
            </a:r>
            <a:r>
              <a:rPr sz="2200" b="1" dirty="0" err="1">
                <a:solidFill>
                  <a:srgbClr val="FE007C"/>
                </a:solidFill>
                <a:latin typeface="Calibri" panose="020F0502020204030204" pitchFamily="34" charset="0"/>
                <a:cs typeface="Calibri" panose="020F0502020204030204" pitchFamily="34" charset="0"/>
              </a:rPr>
              <a:t>შკალა</a:t>
            </a:r>
            <a:r>
              <a:rPr sz="2200" b="1" dirty="0">
                <a:solidFill>
                  <a:srgbClr val="FE007C"/>
                </a:solidFill>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აქვს</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ნულოვანი</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წერტილი</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და</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თანაბარი</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ინტერვალები</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მაგ</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სიჩქარე</a:t>
            </a:r>
            <a:r>
              <a:rPr sz="2200" dirty="0">
                <a:latin typeface="Calibri" panose="020F0502020204030204" pitchFamily="34" charset="0"/>
                <a:cs typeface="Calibri" panose="020F0502020204030204" pitchFamily="34" charset="0"/>
              </a:rPr>
              <a:t>) </a:t>
            </a:r>
            <a:r>
              <a:rPr lang="ka-GE" sz="2200" b="1" dirty="0">
                <a:solidFill>
                  <a:srgbClr val="002851"/>
                </a:solidFill>
                <a:latin typeface="Calibri" panose="020F0502020204030204" pitchFamily="34" charset="0"/>
                <a:cs typeface="Calibri" panose="020F0502020204030204" pitchFamily="34" charset="0"/>
              </a:rPr>
              <a:t>- - </a:t>
            </a:r>
            <a:r>
              <a:rPr lang="ka-GE" sz="2200" dirty="0">
                <a:latin typeface="Calibri" panose="020F0502020204030204" pitchFamily="34" charset="0"/>
                <a:cs typeface="Calibri" panose="020F0502020204030204" pitchFamily="34" charset="0"/>
              </a:rPr>
              <a:t>წარმოადგენს ინტერვალური სკალის მსგავს სკალას, იმ განსხავებით, რომ ნულოვანი წერტილი ნებისმიერი კი არ არის, არამედ წინასწარ ფიქსირებულია და შესაძლებელია განისაზღვროს რამდენჯერ ან რამდენად მეტად აქვს გამოხატული ესა თუ ის თვისება ერთ ობიექტს მეორესთან შედარებით.</a:t>
            </a:r>
          </a:p>
          <a:p>
            <a:pPr marL="0" indent="0">
              <a:buNone/>
            </a:pPr>
            <a:r>
              <a:rPr lang="ka-GE" sz="2200" b="1" dirty="0">
                <a:solidFill>
                  <a:srgbClr val="FE007C"/>
                </a:solidFill>
                <a:latin typeface="Calibri" panose="020F0502020204030204" pitchFamily="34" charset="0"/>
                <a:cs typeface="Calibri" panose="020F0502020204030204" pitchFamily="34" charset="0"/>
              </a:rPr>
              <a:t> </a:t>
            </a:r>
            <a:r>
              <a:rPr sz="2200" b="1" dirty="0">
                <a:solidFill>
                  <a:srgbClr val="FE007C"/>
                </a:solidFill>
                <a:latin typeface="Calibri" panose="020F0502020204030204" pitchFamily="34" charset="0"/>
                <a:cs typeface="Calibri" panose="020F0502020204030204" pitchFamily="34" charset="0"/>
              </a:rPr>
              <a:t>• </a:t>
            </a:r>
            <a:r>
              <a:rPr sz="2200" b="1" dirty="0" err="1">
                <a:solidFill>
                  <a:srgbClr val="FE007C"/>
                </a:solidFill>
                <a:latin typeface="Calibri" panose="020F0502020204030204" pitchFamily="34" charset="0"/>
                <a:cs typeface="Calibri" panose="020F0502020204030204" pitchFamily="34" charset="0"/>
              </a:rPr>
              <a:t>ინტერვალური</a:t>
            </a:r>
            <a:r>
              <a:rPr sz="2200" b="1" dirty="0">
                <a:solidFill>
                  <a:srgbClr val="FE007C"/>
                </a:solidFill>
                <a:latin typeface="Calibri" panose="020F0502020204030204" pitchFamily="34" charset="0"/>
                <a:cs typeface="Calibri" panose="020F0502020204030204" pitchFamily="34" charset="0"/>
              </a:rPr>
              <a:t> </a:t>
            </a:r>
            <a:r>
              <a:rPr sz="2200" b="1" dirty="0" err="1">
                <a:solidFill>
                  <a:srgbClr val="FE007C"/>
                </a:solidFill>
                <a:latin typeface="Calibri" panose="020F0502020204030204" pitchFamily="34" charset="0"/>
                <a:cs typeface="Calibri" panose="020F0502020204030204" pitchFamily="34" charset="0"/>
              </a:rPr>
              <a:t>შკალა</a:t>
            </a:r>
            <a:r>
              <a:rPr sz="2200" b="1" dirty="0">
                <a:solidFill>
                  <a:srgbClr val="FE007C"/>
                </a:solidFill>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აქვს</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თანაბარი</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ინტერვალები</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მაგრამ</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არ</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აქვს</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ნულოვანი</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წერტილი</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მაგ</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ტემპერატურა</a:t>
            </a:r>
            <a:r>
              <a:rPr sz="2200" dirty="0">
                <a:latin typeface="Calibri" panose="020F0502020204030204" pitchFamily="34" charset="0"/>
                <a:cs typeface="Calibri" panose="020F0502020204030204" pitchFamily="34" charset="0"/>
              </a:rPr>
              <a:t>). </a:t>
            </a:r>
            <a:r>
              <a:rPr lang="ka-GE" sz="2200" b="1" dirty="0">
                <a:solidFill>
                  <a:srgbClr val="002851"/>
                </a:solidFill>
                <a:latin typeface="Calibri" panose="020F0502020204030204" pitchFamily="34" charset="0"/>
                <a:cs typeface="Calibri" panose="020F0502020204030204" pitchFamily="34" charset="0"/>
              </a:rPr>
              <a:t>- </a:t>
            </a:r>
            <a:r>
              <a:rPr lang="ka-GE" sz="2200" dirty="0">
                <a:latin typeface="Calibri" panose="020F0502020204030204" pitchFamily="34" charset="0"/>
                <a:cs typeface="Calibri" panose="020F0502020204030204" pitchFamily="34" charset="0"/>
              </a:rPr>
              <a:t>როდესაც დამკვირვებელს შეუძლია განსაზღვროს არა მხოლოდ განსხვავება თვისების ხარისხებს შორის, არამედ შეადაროს ერთმანეთს გაზომვათა განსხვავებანი რაიმე ერთეულის მიხედვით. თუმცა საწყისი წერტილი “0” არ ნიშნავს, რომ ობიექტს ნიშანთვისება არ გააჩნია. “0” - შეიძლება მივანიჭოდ შემთხვევითად;</a:t>
            </a:r>
          </a:p>
          <a:p>
            <a:pPr marL="0" indent="0">
              <a:buNone/>
            </a:pPr>
            <a:r>
              <a:rPr sz="2200" b="1" dirty="0">
                <a:solidFill>
                  <a:srgbClr val="FE007C"/>
                </a:solidFill>
                <a:latin typeface="Calibri" panose="020F0502020204030204" pitchFamily="34" charset="0"/>
                <a:cs typeface="Calibri" panose="020F0502020204030204" pitchFamily="34" charset="0"/>
              </a:rPr>
              <a:t>• </a:t>
            </a:r>
            <a:r>
              <a:rPr sz="2200" b="1" dirty="0" err="1">
                <a:solidFill>
                  <a:srgbClr val="FE007C"/>
                </a:solidFill>
                <a:latin typeface="Calibri" panose="020F0502020204030204" pitchFamily="34" charset="0"/>
                <a:cs typeface="Calibri" panose="020F0502020204030204" pitchFamily="34" charset="0"/>
              </a:rPr>
              <a:t>რიგის</a:t>
            </a:r>
            <a:r>
              <a:rPr sz="2200" b="1" dirty="0">
                <a:solidFill>
                  <a:srgbClr val="FE007C"/>
                </a:solidFill>
                <a:latin typeface="Calibri" panose="020F0502020204030204" pitchFamily="34" charset="0"/>
                <a:cs typeface="Calibri" panose="020F0502020204030204" pitchFamily="34" charset="0"/>
              </a:rPr>
              <a:t> </a:t>
            </a:r>
            <a:r>
              <a:rPr sz="2200" b="1" dirty="0" err="1">
                <a:solidFill>
                  <a:srgbClr val="FE007C"/>
                </a:solidFill>
                <a:latin typeface="Calibri" panose="020F0502020204030204" pitchFamily="34" charset="0"/>
                <a:cs typeface="Calibri" panose="020F0502020204030204" pitchFamily="34" charset="0"/>
              </a:rPr>
              <a:t>შკალა</a:t>
            </a:r>
            <a:r>
              <a:rPr sz="2200" b="1" dirty="0">
                <a:solidFill>
                  <a:srgbClr val="FE007C"/>
                </a:solidFill>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აწყობს</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ობიექტებს</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რიგის</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მიხედვით</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მაგ</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პირველობა</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შეჯიბრებაში</a:t>
            </a:r>
            <a:r>
              <a:rPr sz="2200" dirty="0">
                <a:latin typeface="Calibri" panose="020F0502020204030204" pitchFamily="34" charset="0"/>
                <a:cs typeface="Calibri" panose="020F0502020204030204" pitchFamily="34" charset="0"/>
              </a:rPr>
              <a:t>) </a:t>
            </a:r>
            <a:r>
              <a:rPr lang="ka-GE" sz="2200" b="1" dirty="0">
                <a:solidFill>
                  <a:srgbClr val="002851"/>
                </a:solidFill>
                <a:latin typeface="Calibri" panose="020F0502020204030204" pitchFamily="34" charset="0"/>
                <a:cs typeface="Calibri" panose="020F0502020204030204" pitchFamily="34" charset="0"/>
              </a:rPr>
              <a:t>- </a:t>
            </a:r>
            <a:r>
              <a:rPr lang="ka-GE" sz="2200" dirty="0">
                <a:latin typeface="Calibri" panose="020F0502020204030204" pitchFamily="34" charset="0"/>
                <a:cs typeface="Calibri" panose="020F0502020204030204" pitchFamily="34" charset="0"/>
              </a:rPr>
              <a:t>როდესაც გასაზომი ობიექტები განსხვავდებიან რაიმე დამახასიათებელი თვისების ხარისხის მიხედვით, მაგრამ შესაძლებელია იმის განსაზღვრა, რამდენით ან რამდენჯერ აღემატება ერთი ობიექტი მეორეს; ; </a:t>
            </a:r>
          </a:p>
          <a:p>
            <a:pPr marL="0" indent="0">
              <a:buNone/>
            </a:pPr>
            <a:r>
              <a:rPr sz="2200" b="1" dirty="0">
                <a:solidFill>
                  <a:srgbClr val="FE007C"/>
                </a:solidFill>
                <a:latin typeface="Calibri" panose="020F0502020204030204" pitchFamily="34" charset="0"/>
                <a:cs typeface="Calibri" panose="020F0502020204030204" pitchFamily="34" charset="0"/>
              </a:rPr>
              <a:t>• </a:t>
            </a:r>
            <a:r>
              <a:rPr sz="2200" b="1" dirty="0" err="1">
                <a:solidFill>
                  <a:srgbClr val="FE007C"/>
                </a:solidFill>
                <a:latin typeface="Calibri" panose="020F0502020204030204" pitchFamily="34" charset="0"/>
                <a:cs typeface="Calibri" panose="020F0502020204030204" pitchFamily="34" charset="0"/>
              </a:rPr>
              <a:t>სახელდების</a:t>
            </a:r>
            <a:r>
              <a:rPr sz="2200" b="1" dirty="0">
                <a:solidFill>
                  <a:srgbClr val="FE007C"/>
                </a:solidFill>
                <a:latin typeface="Calibri" panose="020F0502020204030204" pitchFamily="34" charset="0"/>
                <a:cs typeface="Calibri" panose="020F0502020204030204" pitchFamily="34" charset="0"/>
              </a:rPr>
              <a:t> </a:t>
            </a:r>
            <a:r>
              <a:rPr sz="2200" b="1" dirty="0" err="1">
                <a:solidFill>
                  <a:srgbClr val="FE007C"/>
                </a:solidFill>
                <a:latin typeface="Calibri" panose="020F0502020204030204" pitchFamily="34" charset="0"/>
                <a:cs typeface="Calibri" panose="020F0502020204030204" pitchFamily="34" charset="0"/>
              </a:rPr>
              <a:t>შკალა</a:t>
            </a:r>
            <a:r>
              <a:rPr sz="2200" b="1" dirty="0">
                <a:solidFill>
                  <a:srgbClr val="FE007C"/>
                </a:solidFill>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კლასიფიკაცია</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ცალკეულ</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კატეგორიებად</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მაგ</a:t>
            </a:r>
            <a:r>
              <a:rPr sz="2200" dirty="0">
                <a:latin typeface="Calibri" panose="020F0502020204030204" pitchFamily="34" charset="0"/>
                <a:cs typeface="Calibri" panose="020F0502020204030204" pitchFamily="34" charset="0"/>
              </a:rPr>
              <a:t>., </a:t>
            </a:r>
            <a:r>
              <a:rPr sz="2200" dirty="0" err="1">
                <a:latin typeface="Calibri" panose="020F0502020204030204" pitchFamily="34" charset="0"/>
                <a:cs typeface="Calibri" panose="020F0502020204030204" pitchFamily="34" charset="0"/>
              </a:rPr>
              <a:t>სქესი</a:t>
            </a:r>
            <a:r>
              <a:rPr sz="2200" dirty="0">
                <a:latin typeface="Calibri" panose="020F0502020204030204" pitchFamily="34" charset="0"/>
                <a:cs typeface="Calibri" panose="020F0502020204030204" pitchFamily="34" charset="0"/>
              </a:rPr>
              <a:t>). </a:t>
            </a:r>
            <a:r>
              <a:rPr lang="ka-GE" sz="2200" dirty="0">
                <a:latin typeface="Calibri" panose="020F0502020204030204" pitchFamily="34" charset="0"/>
                <a:cs typeface="Calibri" panose="020F0502020204030204" pitchFamily="34" charset="0"/>
              </a:rPr>
              <a:t>როდესაც ერთ კლასში მოცემული საგნები იდენტურია ან თითქმის იდენტურია გარკვეული თვისების მიხედვით;</a:t>
            </a:r>
            <a:endParaRPr sz="2200"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527309AC-4B63-BFCB-DA34-8DAAB0B5F07C}"/>
              </a:ext>
            </a:extLst>
          </p:cNvPr>
          <p:cNvSpPr txBox="1">
            <a:spLocks/>
          </p:cNvSpPr>
          <p:nvPr/>
        </p:nvSpPr>
        <p:spPr>
          <a:xfrm>
            <a:off x="0" y="0"/>
            <a:ext cx="12192000" cy="408374"/>
          </a:xfrm>
          <a:prstGeom prst="rect">
            <a:avLst/>
          </a:prstGeom>
          <a:solidFill>
            <a:srgbClr val="1F23A9"/>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ka-GE" sz="2400" dirty="0">
                <a:solidFill>
                  <a:schemeClr val="bg1"/>
                </a:solidFill>
                <a:latin typeface="Calibri" panose="020F0502020204030204" pitchFamily="34" charset="0"/>
                <a:cs typeface="Calibri" panose="020F0502020204030204" pitchFamily="34" charset="0"/>
              </a:rPr>
              <a:t>გაზომვის შკალები</a:t>
            </a:r>
            <a:endParaRPr lang="en-US" altLang="en-US" sz="24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903008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7B8012-F05E-0A47-EFE4-621B14ED2829}"/>
              </a:ext>
            </a:extLst>
          </p:cNvPr>
          <p:cNvSpPr>
            <a:spLocks noGrp="1"/>
          </p:cNvSpPr>
          <p:nvPr>
            <p:ph sz="quarter" idx="1"/>
          </p:nvPr>
        </p:nvSpPr>
        <p:spPr>
          <a:xfrm>
            <a:off x="484262" y="1104544"/>
            <a:ext cx="11707738" cy="5029200"/>
          </a:xfrm>
        </p:spPr>
        <p:txBody>
          <a:bodyPr>
            <a:normAutofit/>
          </a:bodyPr>
          <a:lstStyle/>
          <a:p>
            <a:r>
              <a:rPr lang="ka-GE" b="1" dirty="0">
                <a:latin typeface="Calibri" panose="020F0502020204030204" pitchFamily="34" charset="0"/>
                <a:cs typeface="Calibri" panose="020F0502020204030204" pitchFamily="34" charset="0"/>
              </a:rPr>
              <a:t>1. სახელდების შკალა (</a:t>
            </a:r>
            <a:r>
              <a:rPr lang="en-US" b="1" dirty="0">
                <a:latin typeface="Calibri" panose="020F0502020204030204" pitchFamily="34" charset="0"/>
                <a:cs typeface="Calibri" panose="020F0502020204030204" pitchFamily="34" charset="0"/>
              </a:rPr>
              <a:t>Nominal Scale):</a:t>
            </a:r>
          </a:p>
          <a:p>
            <a:pPr>
              <a:buFont typeface="Arial" panose="020B0604020202020204" pitchFamily="34" charset="0"/>
              <a:buChar char="•"/>
            </a:pPr>
            <a:r>
              <a:rPr lang="ka-GE" b="1" dirty="0">
                <a:latin typeface="Calibri" panose="020F0502020204030204" pitchFamily="34" charset="0"/>
                <a:cs typeface="Calibri" panose="020F0502020204030204" pitchFamily="34" charset="0"/>
              </a:rPr>
              <a:t>მოქალაქეების სქესი</a:t>
            </a:r>
            <a:r>
              <a:rPr lang="ka-GE" dirty="0">
                <a:latin typeface="Calibri" panose="020F0502020204030204" pitchFamily="34" charset="0"/>
                <a:cs typeface="Calibri" panose="020F0502020204030204" pitchFamily="34" charset="0"/>
              </a:rPr>
              <a:t>: ქალი, კაცი.</a:t>
            </a:r>
          </a:p>
          <a:p>
            <a:pPr>
              <a:buFont typeface="Arial" panose="020B0604020202020204" pitchFamily="34" charset="0"/>
              <a:buChar char="•"/>
            </a:pPr>
            <a:r>
              <a:rPr lang="ka-GE" b="1" dirty="0">
                <a:latin typeface="Calibri" panose="020F0502020204030204" pitchFamily="34" charset="0"/>
                <a:cs typeface="Calibri" panose="020F0502020204030204" pitchFamily="34" charset="0"/>
              </a:rPr>
              <a:t>სისხლის ჯგუფი</a:t>
            </a:r>
            <a:r>
              <a:rPr lang="ka-GE"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A, B, AB, O.</a:t>
            </a:r>
          </a:p>
          <a:p>
            <a:pPr>
              <a:buFont typeface="Arial" panose="020B0604020202020204" pitchFamily="34" charset="0"/>
              <a:buChar char="•"/>
            </a:pPr>
            <a:r>
              <a:rPr lang="ka-GE" b="1" dirty="0">
                <a:latin typeface="Calibri" panose="020F0502020204030204" pitchFamily="34" charset="0"/>
                <a:cs typeface="Calibri" panose="020F0502020204030204" pitchFamily="34" charset="0"/>
              </a:rPr>
              <a:t>ქალაქის დასახელება</a:t>
            </a:r>
            <a:r>
              <a:rPr lang="ka-GE" dirty="0">
                <a:latin typeface="Calibri" panose="020F0502020204030204" pitchFamily="34" charset="0"/>
                <a:cs typeface="Calibri" panose="020F0502020204030204" pitchFamily="34" charset="0"/>
              </a:rPr>
              <a:t>: თბილისი, ქუთაისი, ბათუმი.</a:t>
            </a:r>
          </a:p>
          <a:p>
            <a:pPr marL="0" indent="0">
              <a:buNone/>
            </a:pPr>
            <a:r>
              <a:rPr lang="ka-GE" b="1" dirty="0">
                <a:latin typeface="Calibri" panose="020F0502020204030204" pitchFamily="34" charset="0"/>
                <a:cs typeface="Calibri" panose="020F0502020204030204" pitchFamily="34" charset="0"/>
              </a:rPr>
              <a:t>სახელდების შკალა</a:t>
            </a:r>
            <a:r>
              <a:rPr lang="ka-GE" dirty="0">
                <a:latin typeface="Calibri" panose="020F0502020204030204" pitchFamily="34" charset="0"/>
                <a:cs typeface="Calibri" panose="020F0502020204030204" pitchFamily="34" charset="0"/>
              </a:rPr>
              <a:t> არის კატეგორიული, სადაც მნიშვნელობები უბრალოდ სხვადასხვა კატეგორიებს აღნიშნავს და არ აქვს რაიმე რიცხვითი მნიშვნელობა ან თანმიმდევრობა.</a:t>
            </a:r>
          </a:p>
        </p:txBody>
      </p:sp>
      <p:sp>
        <p:nvSpPr>
          <p:cNvPr id="2" name="Title 1">
            <a:extLst>
              <a:ext uri="{FF2B5EF4-FFF2-40B4-BE49-F238E27FC236}">
                <a16:creationId xmlns:a16="http://schemas.microsoft.com/office/drawing/2014/main" id="{51D47152-6F90-0749-81BC-1EC2C347C08E}"/>
              </a:ext>
            </a:extLst>
          </p:cNvPr>
          <p:cNvSpPr txBox="1">
            <a:spLocks/>
          </p:cNvSpPr>
          <p:nvPr/>
        </p:nvSpPr>
        <p:spPr>
          <a:xfrm>
            <a:off x="0" y="0"/>
            <a:ext cx="12192000" cy="408374"/>
          </a:xfrm>
          <a:prstGeom prst="rect">
            <a:avLst/>
          </a:prstGeom>
          <a:solidFill>
            <a:srgbClr val="1F23A9"/>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ka-GE" sz="2400" dirty="0">
                <a:solidFill>
                  <a:schemeClr val="bg1"/>
                </a:solidFill>
                <a:latin typeface="Calibri" panose="020F0502020204030204" pitchFamily="34" charset="0"/>
                <a:cs typeface="Calibri" panose="020F0502020204030204" pitchFamily="34" charset="0"/>
              </a:rPr>
              <a:t>გაზომვის შკალების მაგალითები</a:t>
            </a:r>
            <a:endParaRPr lang="en-US" altLang="en-US" sz="24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024357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7B8012-F05E-0A47-EFE4-621B14ED2829}"/>
              </a:ext>
            </a:extLst>
          </p:cNvPr>
          <p:cNvSpPr>
            <a:spLocks noGrp="1"/>
          </p:cNvSpPr>
          <p:nvPr>
            <p:ph sz="quarter" idx="1"/>
          </p:nvPr>
        </p:nvSpPr>
        <p:spPr>
          <a:xfrm>
            <a:off x="484262" y="1104544"/>
            <a:ext cx="11707738" cy="5029200"/>
          </a:xfrm>
        </p:spPr>
        <p:txBody>
          <a:bodyPr>
            <a:normAutofit/>
          </a:bodyPr>
          <a:lstStyle/>
          <a:p>
            <a:r>
              <a:rPr lang="ka-GE" b="1" dirty="0">
                <a:latin typeface="Calibri" panose="020F0502020204030204" pitchFamily="34" charset="0"/>
                <a:cs typeface="Calibri" panose="020F0502020204030204" pitchFamily="34" charset="0"/>
              </a:rPr>
              <a:t>2. რიგის შკალა (</a:t>
            </a:r>
            <a:r>
              <a:rPr lang="en-US" b="1" dirty="0">
                <a:latin typeface="Calibri" panose="020F0502020204030204" pitchFamily="34" charset="0"/>
                <a:cs typeface="Calibri" panose="020F0502020204030204" pitchFamily="34" charset="0"/>
              </a:rPr>
              <a:t>Ordinal Scale):</a:t>
            </a:r>
          </a:p>
          <a:p>
            <a:pPr>
              <a:buFont typeface="Arial" panose="020B0604020202020204" pitchFamily="34" charset="0"/>
              <a:buChar char="•"/>
            </a:pPr>
            <a:r>
              <a:rPr lang="ka-GE" b="1" dirty="0">
                <a:latin typeface="Calibri" panose="020F0502020204030204" pitchFamily="34" charset="0"/>
                <a:cs typeface="Calibri" panose="020F0502020204030204" pitchFamily="34" charset="0"/>
              </a:rPr>
              <a:t>სპორტულ შეჯიბრში ადგილები</a:t>
            </a:r>
            <a:r>
              <a:rPr lang="ka-GE" dirty="0">
                <a:latin typeface="Calibri" panose="020F0502020204030204" pitchFamily="34" charset="0"/>
                <a:cs typeface="Calibri" panose="020F0502020204030204" pitchFamily="34" charset="0"/>
              </a:rPr>
              <a:t>: პირველი, მეორე, მესამე.</a:t>
            </a:r>
          </a:p>
          <a:p>
            <a:pPr>
              <a:buFont typeface="Arial" panose="020B0604020202020204" pitchFamily="34" charset="0"/>
              <a:buChar char="•"/>
            </a:pPr>
            <a:r>
              <a:rPr lang="ka-GE" b="1" dirty="0">
                <a:latin typeface="Calibri" panose="020F0502020204030204" pitchFamily="34" charset="0"/>
                <a:cs typeface="Calibri" panose="020F0502020204030204" pitchFamily="34" charset="0"/>
              </a:rPr>
              <a:t>აკადემიური ხარისხი</a:t>
            </a:r>
            <a:r>
              <a:rPr lang="ka-GE" dirty="0">
                <a:latin typeface="Calibri" panose="020F0502020204030204" pitchFamily="34" charset="0"/>
                <a:cs typeface="Calibri" panose="020F0502020204030204" pitchFamily="34" charset="0"/>
              </a:rPr>
              <a:t>: საბაკალავრო, სამაგისტრო, სადოქტორო.</a:t>
            </a:r>
          </a:p>
          <a:p>
            <a:pPr>
              <a:buFont typeface="Arial" panose="020B0604020202020204" pitchFamily="34" charset="0"/>
              <a:buChar char="•"/>
            </a:pPr>
            <a:r>
              <a:rPr lang="ka-GE" b="1" dirty="0">
                <a:latin typeface="Calibri" panose="020F0502020204030204" pitchFamily="34" charset="0"/>
                <a:cs typeface="Calibri" panose="020F0502020204030204" pitchFamily="34" charset="0"/>
              </a:rPr>
              <a:t>კმაყოფილების დონე გამოკითხვაში</a:t>
            </a:r>
            <a:r>
              <a:rPr lang="ka-GE" dirty="0">
                <a:latin typeface="Calibri" panose="020F0502020204030204" pitchFamily="34" charset="0"/>
                <a:cs typeface="Calibri" panose="020F0502020204030204" pitchFamily="34" charset="0"/>
              </a:rPr>
              <a:t>: ძალიან კმაყოფილი, კმაყოფილი, უკმაყოფილო.</a:t>
            </a:r>
          </a:p>
          <a:p>
            <a:r>
              <a:rPr lang="ka-GE" b="1" dirty="0">
                <a:latin typeface="Calibri" panose="020F0502020204030204" pitchFamily="34" charset="0"/>
                <a:cs typeface="Calibri" panose="020F0502020204030204" pitchFamily="34" charset="0"/>
              </a:rPr>
              <a:t>რიგის შკალაში</a:t>
            </a:r>
            <a:r>
              <a:rPr lang="ka-GE" dirty="0">
                <a:latin typeface="Calibri" panose="020F0502020204030204" pitchFamily="34" charset="0"/>
                <a:cs typeface="Calibri" panose="020F0502020204030204" pitchFamily="34" charset="0"/>
              </a:rPr>
              <a:t> მნიშვნელობები კონკრეტულ რიგშია განლაგებული, მაგრამ მნიშვნელობებს შორის განსხვავებები ზუსტი არ არის.</a:t>
            </a:r>
          </a:p>
        </p:txBody>
      </p:sp>
      <p:sp>
        <p:nvSpPr>
          <p:cNvPr id="2" name="Title 1">
            <a:extLst>
              <a:ext uri="{FF2B5EF4-FFF2-40B4-BE49-F238E27FC236}">
                <a16:creationId xmlns:a16="http://schemas.microsoft.com/office/drawing/2014/main" id="{51D47152-6F90-0749-81BC-1EC2C347C08E}"/>
              </a:ext>
            </a:extLst>
          </p:cNvPr>
          <p:cNvSpPr txBox="1">
            <a:spLocks/>
          </p:cNvSpPr>
          <p:nvPr/>
        </p:nvSpPr>
        <p:spPr>
          <a:xfrm>
            <a:off x="0" y="0"/>
            <a:ext cx="12192000" cy="408374"/>
          </a:xfrm>
          <a:prstGeom prst="rect">
            <a:avLst/>
          </a:prstGeom>
          <a:solidFill>
            <a:srgbClr val="1F23A9"/>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ka-GE" sz="2400" dirty="0">
                <a:solidFill>
                  <a:schemeClr val="bg1"/>
                </a:solidFill>
                <a:latin typeface="Calibri" panose="020F0502020204030204" pitchFamily="34" charset="0"/>
                <a:cs typeface="Calibri" panose="020F0502020204030204" pitchFamily="34" charset="0"/>
              </a:rPr>
              <a:t>გაზომვის შკალების მაგალითები</a:t>
            </a:r>
            <a:endParaRPr lang="en-US" altLang="en-US" sz="24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11265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altLang="en-US" sz="3200" dirty="0">
                <a:solidFill>
                  <a:schemeClr val="bg1"/>
                </a:solidFill>
                <a:latin typeface="Calibri" panose="020F0502020204030204" pitchFamily="34" charset="0"/>
                <a:cs typeface="Calibri" panose="020F0502020204030204" pitchFamily="34" charset="0"/>
              </a:rPr>
              <a:t>რაოდენობრივი კვლევა </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F741CB1E-3377-8AE5-B072-015821D8325C}"/>
              </a:ext>
            </a:extLst>
          </p:cNvPr>
          <p:cNvSpPr txBox="1">
            <a:spLocks/>
          </p:cNvSpPr>
          <p:nvPr/>
        </p:nvSpPr>
        <p:spPr>
          <a:xfrm>
            <a:off x="208230" y="548982"/>
            <a:ext cx="11206684" cy="900131"/>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3200" b="1" dirty="0">
                <a:latin typeface="Calibri" panose="020F0502020204030204" pitchFamily="34" charset="0"/>
                <a:cs typeface="Calibri" panose="020F0502020204030204" pitchFamily="34" charset="0"/>
              </a:rPr>
              <a:t>გავეცნოთ</a:t>
            </a:r>
          </a:p>
        </p:txBody>
      </p:sp>
      <p:sp>
        <p:nvSpPr>
          <p:cNvPr id="8" name="TextBox 7">
            <a:extLst>
              <a:ext uri="{FF2B5EF4-FFF2-40B4-BE49-F238E27FC236}">
                <a16:creationId xmlns:a16="http://schemas.microsoft.com/office/drawing/2014/main" id="{4EBAD644-6445-CAC3-2593-F8D6B55502EC}"/>
              </a:ext>
            </a:extLst>
          </p:cNvPr>
          <p:cNvSpPr txBox="1"/>
          <p:nvPr/>
        </p:nvSpPr>
        <p:spPr>
          <a:xfrm>
            <a:off x="251988" y="1096027"/>
            <a:ext cx="11940012" cy="5940088"/>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რაში მდგომარეობს რაოდენობრივი კვლევის შინაარსი: </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რაოდენობრივი კვლევის ძირითადი იდეა.</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კვლევის მიზნები (გენერალიზაცია, დასკვნების გაკეთება).</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რა ტიპის მონაცემებზე ვმუშაობთ რაოდენობრივი კვლევის დროს:</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რიცხვობრივი მონაცემების შეგროვების მაგალითები (გამოკითხვები, ექსპერიმენტები, ტესტირება).</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როგორ კეთდება სტატისტიკური ანალიზი: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მონაცემების ანალიზის მეთოდები (მაგალითად, კორელაციური ანალიზი, ფაქტორული, კლასტერული, რეგრესიული ანალიზი).</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რაოდენობრივი კვლევის პრაქტიკული მაგალითი: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მარკეტინგული კვლევა და გაყიდვების ანალიზი.</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როგორ ჩამოვაყალიბოთ რაოდენობრივი კვლევის კითხვები და გავაკეთოთ დასკვნები.</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lvl="1"/>
            <a:endParaRPr lang="ka-GE"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065995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7B8012-F05E-0A47-EFE4-621B14ED2829}"/>
              </a:ext>
            </a:extLst>
          </p:cNvPr>
          <p:cNvSpPr>
            <a:spLocks noGrp="1"/>
          </p:cNvSpPr>
          <p:nvPr>
            <p:ph sz="quarter" idx="1"/>
          </p:nvPr>
        </p:nvSpPr>
        <p:spPr>
          <a:xfrm>
            <a:off x="484262" y="1104544"/>
            <a:ext cx="11707738" cy="5029200"/>
          </a:xfrm>
        </p:spPr>
        <p:txBody>
          <a:bodyPr>
            <a:normAutofit/>
          </a:bodyPr>
          <a:lstStyle/>
          <a:p>
            <a:r>
              <a:rPr lang="ka-GE" b="1" dirty="0">
                <a:latin typeface="Calibri" panose="020F0502020204030204" pitchFamily="34" charset="0"/>
                <a:cs typeface="Calibri" panose="020F0502020204030204" pitchFamily="34" charset="0"/>
              </a:rPr>
              <a:t>3. ინტერვალური შკალა (</a:t>
            </a:r>
            <a:r>
              <a:rPr lang="en-US" b="1" dirty="0">
                <a:latin typeface="Calibri" panose="020F0502020204030204" pitchFamily="34" charset="0"/>
                <a:cs typeface="Calibri" panose="020F0502020204030204" pitchFamily="34" charset="0"/>
              </a:rPr>
              <a:t>Interval Scale):</a:t>
            </a:r>
          </a:p>
          <a:p>
            <a:pPr>
              <a:buFont typeface="Arial" panose="020B0604020202020204" pitchFamily="34" charset="0"/>
              <a:buChar char="•"/>
            </a:pPr>
            <a:r>
              <a:rPr lang="ka-GE" b="1" dirty="0">
                <a:latin typeface="Calibri" panose="020F0502020204030204" pitchFamily="34" charset="0"/>
                <a:cs typeface="Calibri" panose="020F0502020204030204" pitchFamily="34" charset="0"/>
              </a:rPr>
              <a:t>ტემპერატურა ცელსიუსით</a:t>
            </a:r>
            <a:r>
              <a:rPr lang="ka-GE" dirty="0">
                <a:latin typeface="Calibri" panose="020F0502020204030204" pitchFamily="34" charset="0"/>
                <a:cs typeface="Calibri" panose="020F0502020204030204" pitchFamily="34" charset="0"/>
              </a:rPr>
              <a:t>: 20°</a:t>
            </a:r>
            <a:r>
              <a:rPr lang="en-US" dirty="0">
                <a:latin typeface="Calibri" panose="020F0502020204030204" pitchFamily="34" charset="0"/>
                <a:cs typeface="Calibri" panose="020F0502020204030204" pitchFamily="34" charset="0"/>
              </a:rPr>
              <a:t>C, 25°C, 30°C.</a:t>
            </a:r>
          </a:p>
          <a:p>
            <a:pPr>
              <a:buFont typeface="Arial" panose="020B0604020202020204" pitchFamily="34" charset="0"/>
              <a:buChar char="•"/>
            </a:pPr>
            <a:r>
              <a:rPr lang="ka-GE" b="1" dirty="0">
                <a:latin typeface="Calibri" panose="020F0502020204030204" pitchFamily="34" charset="0"/>
                <a:cs typeface="Calibri" panose="020F0502020204030204" pitchFamily="34" charset="0"/>
              </a:rPr>
              <a:t>კალენდრის წელი</a:t>
            </a:r>
            <a:r>
              <a:rPr lang="ka-GE" dirty="0">
                <a:latin typeface="Calibri" panose="020F0502020204030204" pitchFamily="34" charset="0"/>
                <a:cs typeface="Calibri" panose="020F0502020204030204" pitchFamily="34" charset="0"/>
              </a:rPr>
              <a:t>: 1990 წელი, 2000 წელი, 2024 წელი.</a:t>
            </a:r>
          </a:p>
          <a:p>
            <a:pPr>
              <a:buFont typeface="Arial" panose="020B0604020202020204" pitchFamily="34" charset="0"/>
              <a:buChar char="•"/>
            </a:pPr>
            <a:r>
              <a:rPr lang="en-US" b="1" dirty="0">
                <a:latin typeface="Calibri" panose="020F0502020204030204" pitchFamily="34" charset="0"/>
                <a:cs typeface="Calibri" panose="020F0502020204030204" pitchFamily="34" charset="0"/>
              </a:rPr>
              <a:t>IQ </a:t>
            </a:r>
            <a:r>
              <a:rPr lang="ka-GE" b="1" dirty="0">
                <a:latin typeface="Calibri" panose="020F0502020204030204" pitchFamily="34" charset="0"/>
                <a:cs typeface="Calibri" panose="020F0502020204030204" pitchFamily="34" charset="0"/>
              </a:rPr>
              <a:t>ტესტის ქულები</a:t>
            </a:r>
            <a:r>
              <a:rPr lang="ka-GE" dirty="0">
                <a:latin typeface="Calibri" panose="020F0502020204030204" pitchFamily="34" charset="0"/>
                <a:cs typeface="Calibri" panose="020F0502020204030204" pitchFamily="34" charset="0"/>
              </a:rPr>
              <a:t>: 85, 100, 115.</a:t>
            </a:r>
          </a:p>
          <a:p>
            <a:r>
              <a:rPr lang="ka-GE" b="1" dirty="0">
                <a:latin typeface="Calibri" panose="020F0502020204030204" pitchFamily="34" charset="0"/>
                <a:cs typeface="Calibri" panose="020F0502020204030204" pitchFamily="34" charset="0"/>
              </a:rPr>
              <a:t>ინტერვალური შკალა</a:t>
            </a:r>
            <a:r>
              <a:rPr lang="ka-GE" dirty="0">
                <a:latin typeface="Calibri" panose="020F0502020204030204" pitchFamily="34" charset="0"/>
                <a:cs typeface="Calibri" panose="020F0502020204030204" pitchFamily="34" charset="0"/>
              </a:rPr>
              <a:t> აღიქვამს თანაბარ ინტერვალებს მნიშვნელობებს შორის, მაგრამ არ აქვს ნულოვანი წერტილი, რაც არ ნიშნავს „არარსებობას“ (მაგ., ტემპერატურაში 0°</a:t>
            </a:r>
            <a:r>
              <a:rPr lang="en-US" dirty="0">
                <a:latin typeface="Calibri" panose="020F0502020204030204" pitchFamily="34" charset="0"/>
                <a:cs typeface="Calibri" panose="020F0502020204030204" pitchFamily="34" charset="0"/>
              </a:rPr>
              <a:t>C </a:t>
            </a:r>
            <a:r>
              <a:rPr lang="ka-GE" dirty="0">
                <a:latin typeface="Calibri" panose="020F0502020204030204" pitchFamily="34" charset="0"/>
                <a:cs typeface="Calibri" panose="020F0502020204030204" pitchFamily="34" charset="0"/>
              </a:rPr>
              <a:t>არ ნიშნავს არარსებულ ტემპერატურას).</a:t>
            </a:r>
          </a:p>
        </p:txBody>
      </p:sp>
      <p:sp>
        <p:nvSpPr>
          <p:cNvPr id="2" name="Title 1">
            <a:extLst>
              <a:ext uri="{FF2B5EF4-FFF2-40B4-BE49-F238E27FC236}">
                <a16:creationId xmlns:a16="http://schemas.microsoft.com/office/drawing/2014/main" id="{51D47152-6F90-0749-81BC-1EC2C347C08E}"/>
              </a:ext>
            </a:extLst>
          </p:cNvPr>
          <p:cNvSpPr txBox="1">
            <a:spLocks/>
          </p:cNvSpPr>
          <p:nvPr/>
        </p:nvSpPr>
        <p:spPr>
          <a:xfrm>
            <a:off x="0" y="0"/>
            <a:ext cx="12192000" cy="408374"/>
          </a:xfrm>
          <a:prstGeom prst="rect">
            <a:avLst/>
          </a:prstGeom>
          <a:solidFill>
            <a:srgbClr val="1F23A9"/>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ka-GE" sz="2400" dirty="0">
                <a:solidFill>
                  <a:schemeClr val="bg1"/>
                </a:solidFill>
                <a:latin typeface="Calibri" panose="020F0502020204030204" pitchFamily="34" charset="0"/>
                <a:cs typeface="Calibri" panose="020F0502020204030204" pitchFamily="34" charset="0"/>
              </a:rPr>
              <a:t>გაზომვის შკალების მაგალითები</a:t>
            </a:r>
            <a:endParaRPr lang="en-US" altLang="en-US" sz="24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976570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7B8012-F05E-0A47-EFE4-621B14ED2829}"/>
              </a:ext>
            </a:extLst>
          </p:cNvPr>
          <p:cNvSpPr>
            <a:spLocks noGrp="1"/>
          </p:cNvSpPr>
          <p:nvPr>
            <p:ph sz="quarter" idx="1"/>
          </p:nvPr>
        </p:nvSpPr>
        <p:spPr>
          <a:xfrm>
            <a:off x="484262" y="1104544"/>
            <a:ext cx="11707738" cy="5029200"/>
          </a:xfrm>
        </p:spPr>
        <p:txBody>
          <a:bodyPr>
            <a:normAutofit/>
          </a:bodyPr>
          <a:lstStyle/>
          <a:p>
            <a:r>
              <a:rPr lang="ka-GE" b="1" dirty="0">
                <a:latin typeface="Calibri" panose="020F0502020204030204" pitchFamily="34" charset="0"/>
                <a:cs typeface="Calibri" panose="020F0502020204030204" pitchFamily="34" charset="0"/>
              </a:rPr>
              <a:t>4. ფარდობის შკალა (</a:t>
            </a:r>
            <a:r>
              <a:rPr lang="en-US" b="1" dirty="0">
                <a:latin typeface="Calibri" panose="020F0502020204030204" pitchFamily="34" charset="0"/>
                <a:cs typeface="Calibri" panose="020F0502020204030204" pitchFamily="34" charset="0"/>
              </a:rPr>
              <a:t>Ratio Scale):</a:t>
            </a:r>
          </a:p>
          <a:p>
            <a:pPr>
              <a:buFont typeface="Arial" panose="020B0604020202020204" pitchFamily="34" charset="0"/>
              <a:buChar char="•"/>
            </a:pPr>
            <a:r>
              <a:rPr lang="ka-GE" b="1" dirty="0">
                <a:latin typeface="Calibri" panose="020F0502020204030204" pitchFamily="34" charset="0"/>
                <a:cs typeface="Calibri" panose="020F0502020204030204" pitchFamily="34" charset="0"/>
              </a:rPr>
              <a:t>საერთო შემოსავალი</a:t>
            </a:r>
            <a:r>
              <a:rPr lang="ka-GE" dirty="0">
                <a:latin typeface="Calibri" panose="020F0502020204030204" pitchFamily="34" charset="0"/>
                <a:cs typeface="Calibri" panose="020F0502020204030204" pitchFamily="34" charset="0"/>
              </a:rPr>
              <a:t>: 0 ლარი, 100 ლარი, 500 ლარი.</a:t>
            </a:r>
          </a:p>
          <a:p>
            <a:pPr>
              <a:buFont typeface="Arial" panose="020B0604020202020204" pitchFamily="34" charset="0"/>
              <a:buChar char="•"/>
            </a:pPr>
            <a:r>
              <a:rPr lang="ka-GE" b="1" dirty="0">
                <a:latin typeface="Calibri" panose="020F0502020204030204" pitchFamily="34" charset="0"/>
                <a:cs typeface="Calibri" panose="020F0502020204030204" pitchFamily="34" charset="0"/>
              </a:rPr>
              <a:t>სიმაღლე</a:t>
            </a:r>
            <a:r>
              <a:rPr lang="ka-GE" dirty="0">
                <a:latin typeface="Calibri" panose="020F0502020204030204" pitchFamily="34" charset="0"/>
                <a:cs typeface="Calibri" panose="020F0502020204030204" pitchFamily="34" charset="0"/>
              </a:rPr>
              <a:t>: 0 სმ, 150 სმ, 180 სმ.</a:t>
            </a:r>
          </a:p>
          <a:p>
            <a:pPr>
              <a:buFont typeface="Arial" panose="020B0604020202020204" pitchFamily="34" charset="0"/>
              <a:buChar char="•"/>
            </a:pPr>
            <a:r>
              <a:rPr lang="ka-GE" b="1" dirty="0">
                <a:latin typeface="Calibri" panose="020F0502020204030204" pitchFamily="34" charset="0"/>
                <a:cs typeface="Calibri" panose="020F0502020204030204" pitchFamily="34" charset="0"/>
              </a:rPr>
              <a:t>წონა</a:t>
            </a:r>
            <a:r>
              <a:rPr lang="ka-GE" dirty="0">
                <a:latin typeface="Calibri" panose="020F0502020204030204" pitchFamily="34" charset="0"/>
                <a:cs typeface="Calibri" panose="020F0502020204030204" pitchFamily="34" charset="0"/>
              </a:rPr>
              <a:t>: 0 კგ, 60 კგ, 80 კგ.</a:t>
            </a:r>
          </a:p>
          <a:p>
            <a:r>
              <a:rPr lang="ka-GE" b="1" dirty="0">
                <a:latin typeface="Calibri" panose="020F0502020204030204" pitchFamily="34" charset="0"/>
                <a:cs typeface="Calibri" panose="020F0502020204030204" pitchFamily="34" charset="0"/>
              </a:rPr>
              <a:t>ფარდობის შკალაში</a:t>
            </a:r>
            <a:r>
              <a:rPr lang="ka-GE" dirty="0">
                <a:latin typeface="Calibri" panose="020F0502020204030204" pitchFamily="34" charset="0"/>
                <a:cs typeface="Calibri" panose="020F0502020204030204" pitchFamily="34" charset="0"/>
              </a:rPr>
              <a:t> არის ნულოვანი წერტილი, რაც ნიშნავს „არარსებობას“ (მაგ., 0 კგ ნიშნავს წონის არარსებობას), და მნიშვნელობებს შორის თანაფარდობა შესაძლებელია.</a:t>
            </a:r>
          </a:p>
        </p:txBody>
      </p:sp>
      <p:sp>
        <p:nvSpPr>
          <p:cNvPr id="2" name="Title 1">
            <a:extLst>
              <a:ext uri="{FF2B5EF4-FFF2-40B4-BE49-F238E27FC236}">
                <a16:creationId xmlns:a16="http://schemas.microsoft.com/office/drawing/2014/main" id="{51D47152-6F90-0749-81BC-1EC2C347C08E}"/>
              </a:ext>
            </a:extLst>
          </p:cNvPr>
          <p:cNvSpPr txBox="1">
            <a:spLocks/>
          </p:cNvSpPr>
          <p:nvPr/>
        </p:nvSpPr>
        <p:spPr>
          <a:xfrm>
            <a:off x="0" y="0"/>
            <a:ext cx="12192000" cy="408374"/>
          </a:xfrm>
          <a:prstGeom prst="rect">
            <a:avLst/>
          </a:prstGeom>
          <a:solidFill>
            <a:srgbClr val="1F23A9"/>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ka-GE" sz="2400" dirty="0">
                <a:solidFill>
                  <a:schemeClr val="bg1"/>
                </a:solidFill>
                <a:latin typeface="Calibri" panose="020F0502020204030204" pitchFamily="34" charset="0"/>
                <a:cs typeface="Calibri" panose="020F0502020204030204" pitchFamily="34" charset="0"/>
              </a:rPr>
              <a:t>გაზომვის შკალების მაგალითები</a:t>
            </a:r>
            <a:endParaRPr lang="en-US" altLang="en-US" sz="24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351524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sz="2900" dirty="0">
                <a:solidFill>
                  <a:schemeClr val="bg1"/>
                </a:solidFill>
                <a:latin typeface="Calibri" panose="020F0502020204030204" pitchFamily="34" charset="0"/>
                <a:cs typeface="Calibri" panose="020F0502020204030204" pitchFamily="34" charset="0"/>
              </a:rPr>
              <a:t>დამოუკიდებელი და დამოკიდებული ცვლადები </a:t>
            </a:r>
            <a:endParaRPr lang="en-US" altLang="en-US" sz="2900" dirty="0">
              <a:solidFill>
                <a:schemeClr val="bg1"/>
              </a:solidFill>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4EBAD644-6445-CAC3-2593-F8D6B55502EC}"/>
              </a:ext>
            </a:extLst>
          </p:cNvPr>
          <p:cNvSpPr txBox="1"/>
          <p:nvPr/>
        </p:nvSpPr>
        <p:spPr>
          <a:xfrm>
            <a:off x="210082" y="489746"/>
            <a:ext cx="11688023" cy="1015663"/>
          </a:xfrm>
          <a:prstGeom prst="rect">
            <a:avLst/>
          </a:prstGeom>
          <a:noFill/>
        </p:spPr>
        <p:txBody>
          <a:bodyPr wrap="square">
            <a:spAutoFit/>
          </a:bodyPr>
          <a:lstStyle/>
          <a:p>
            <a:r>
              <a:rPr lang="ka-GE" sz="2000" dirty="0">
                <a:latin typeface="Calibri" panose="020F0502020204030204" pitchFamily="34" charset="0"/>
                <a:cs typeface="Calibri" panose="020F0502020204030204" pitchFamily="34" charset="0"/>
              </a:rPr>
              <a:t>კვლევითი პროცესის მნიშვნელოვანი წინაპირობაა განვსაზღვროთ რომელი ცვლადია დამოუკიდებელი და დამოკიდებული, ეს განაპიროებებს თუ როგორ ჩატარდება ექსპერიმენტები და როგორ გაზომება შედეგები.</a:t>
            </a:r>
          </a:p>
        </p:txBody>
      </p:sp>
      <p:sp>
        <p:nvSpPr>
          <p:cNvPr id="3" name="TextBox 2">
            <a:extLst>
              <a:ext uri="{FF2B5EF4-FFF2-40B4-BE49-F238E27FC236}">
                <a16:creationId xmlns:a16="http://schemas.microsoft.com/office/drawing/2014/main" id="{9003CB55-B9E4-BC82-D3AD-3B28554164DA}"/>
              </a:ext>
            </a:extLst>
          </p:cNvPr>
          <p:cNvSpPr txBox="1"/>
          <p:nvPr/>
        </p:nvSpPr>
        <p:spPr>
          <a:xfrm>
            <a:off x="251988" y="1526314"/>
            <a:ext cx="11688023" cy="1323439"/>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დამოუკიდებელი ცვლადი:</a:t>
            </a:r>
          </a:p>
          <a:p>
            <a:r>
              <a:rPr lang="ka-GE" sz="2000" dirty="0">
                <a:latin typeface="Calibri" panose="020F0502020204030204" pitchFamily="34" charset="0"/>
                <a:cs typeface="Calibri" panose="020F0502020204030204" pitchFamily="34" charset="0"/>
              </a:rPr>
              <a:t>დამოუკიდებელი ცვლადი არის ის ფაქტორი, მოვლენა ან პირობა, რომელსაც მკვლევარი აკონტროლებს და განზრახ ცვლის ექსპერიმენტის მიმდინარეობისას. ეს ცვლადი იწვევს ცვლილებებს, რომელთა</a:t>
            </a:r>
            <a:r>
              <a:rPr lang="en-US" sz="2000" dirty="0">
                <a:latin typeface="Calibri" panose="020F0502020204030204" pitchFamily="34" charset="0"/>
                <a:cs typeface="Calibri" panose="020F0502020204030204" pitchFamily="34" charset="0"/>
              </a:rPr>
              <a:t> </a:t>
            </a:r>
            <a:r>
              <a:rPr lang="ka-GE" sz="2000" dirty="0">
                <a:latin typeface="Calibri" panose="020F0502020204030204" pitchFamily="34" charset="0"/>
                <a:cs typeface="Calibri" panose="020F0502020204030204" pitchFamily="34" charset="0"/>
              </a:rPr>
              <a:t>სხვა ცვლადებზე გავლენას მკვლევარი სწავლობს.</a:t>
            </a:r>
          </a:p>
        </p:txBody>
      </p:sp>
      <p:sp>
        <p:nvSpPr>
          <p:cNvPr id="6" name="TextBox 5">
            <a:extLst>
              <a:ext uri="{FF2B5EF4-FFF2-40B4-BE49-F238E27FC236}">
                <a16:creationId xmlns:a16="http://schemas.microsoft.com/office/drawing/2014/main" id="{E5106B5D-5373-42F3-AF40-206742F45C8D}"/>
              </a:ext>
            </a:extLst>
          </p:cNvPr>
          <p:cNvSpPr txBox="1"/>
          <p:nvPr/>
        </p:nvSpPr>
        <p:spPr>
          <a:xfrm>
            <a:off x="210082" y="2849753"/>
            <a:ext cx="11981917" cy="1015663"/>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დამოკიდებული ცვლადი:</a:t>
            </a:r>
          </a:p>
          <a:p>
            <a:r>
              <a:rPr lang="ka-GE" sz="2000" dirty="0">
                <a:latin typeface="Calibri" panose="020F0502020204030204" pitchFamily="34" charset="0"/>
                <a:cs typeface="Calibri" panose="020F0502020204030204" pitchFamily="34" charset="0"/>
              </a:rPr>
              <a:t>დამოკიდებული ცვლადი არის ის ფაქტორი ან მოვლენა, რომელიც იცვლება დამოუკიდებელი ცვლადის მიხედვით. ეს ცვლადი არის შედეგი, რომელიც იზომება ან სწავლობს ექსპერიმენტის დასრულებისას.</a:t>
            </a:r>
          </a:p>
        </p:txBody>
      </p:sp>
      <p:pic>
        <p:nvPicPr>
          <p:cNvPr id="9" name="Picture 8">
            <a:extLst>
              <a:ext uri="{FF2B5EF4-FFF2-40B4-BE49-F238E27FC236}">
                <a16:creationId xmlns:a16="http://schemas.microsoft.com/office/drawing/2014/main" id="{70178AFB-E910-E9A0-B85F-BE6BC5BCF391}"/>
              </a:ext>
            </a:extLst>
          </p:cNvPr>
          <p:cNvPicPr>
            <a:picLocks noChangeAspect="1"/>
          </p:cNvPicPr>
          <p:nvPr/>
        </p:nvPicPr>
        <p:blipFill>
          <a:blip r:embed="rId3"/>
          <a:srcRect l="7614" r="3197"/>
          <a:stretch/>
        </p:blipFill>
        <p:spPr>
          <a:xfrm>
            <a:off x="0" y="3967693"/>
            <a:ext cx="2577826" cy="2890307"/>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10" name="Picture 9">
            <a:extLst>
              <a:ext uri="{FF2B5EF4-FFF2-40B4-BE49-F238E27FC236}">
                <a16:creationId xmlns:a16="http://schemas.microsoft.com/office/drawing/2014/main" id="{35930830-E15B-BF43-C9DA-AAA91C66409E}"/>
              </a:ext>
            </a:extLst>
          </p:cNvPr>
          <p:cNvPicPr>
            <a:picLocks noChangeAspect="1"/>
          </p:cNvPicPr>
          <p:nvPr/>
        </p:nvPicPr>
        <p:blipFill>
          <a:blip r:embed="rId4"/>
          <a:stretch>
            <a:fillRect/>
          </a:stretch>
        </p:blipFill>
        <p:spPr>
          <a:xfrm>
            <a:off x="8473750" y="4068147"/>
            <a:ext cx="3718249" cy="2789853"/>
          </a:xfrm>
          <a:prstGeom prst="rect">
            <a:avLst/>
          </a:prstGeom>
        </p:spPr>
      </p:pic>
      <p:pic>
        <p:nvPicPr>
          <p:cNvPr id="11" name="Picture 10">
            <a:extLst>
              <a:ext uri="{FF2B5EF4-FFF2-40B4-BE49-F238E27FC236}">
                <a16:creationId xmlns:a16="http://schemas.microsoft.com/office/drawing/2014/main" id="{F705AE92-2C97-3806-1934-647F280212DD}"/>
              </a:ext>
            </a:extLst>
          </p:cNvPr>
          <p:cNvPicPr>
            <a:picLocks noChangeAspect="1"/>
          </p:cNvPicPr>
          <p:nvPr/>
        </p:nvPicPr>
        <p:blipFill>
          <a:blip r:embed="rId5"/>
          <a:stretch>
            <a:fillRect/>
          </a:stretch>
        </p:blipFill>
        <p:spPr>
          <a:xfrm>
            <a:off x="2869094" y="4954914"/>
            <a:ext cx="5067301" cy="1034143"/>
          </a:xfrm>
          <a:prstGeom prst="rect">
            <a:avLst/>
          </a:prstGeom>
        </p:spPr>
      </p:pic>
    </p:spTree>
    <p:extLst>
      <p:ext uri="{BB962C8B-B14F-4D97-AF65-F5344CB8AC3E}">
        <p14:creationId xmlns:p14="http://schemas.microsoft.com/office/powerpoint/2010/main" val="35877872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sz="2900" dirty="0">
                <a:solidFill>
                  <a:schemeClr val="bg1"/>
                </a:solidFill>
                <a:latin typeface="Calibri" panose="020F0502020204030204" pitchFamily="34" charset="0"/>
                <a:cs typeface="Calibri" panose="020F0502020204030204" pitchFamily="34" charset="0"/>
              </a:rPr>
              <a:t>დადებითი და უარყოფითი კავშირი ცვლადებს შორის</a:t>
            </a:r>
            <a:endParaRPr lang="en-US" altLang="en-US" sz="2900" dirty="0">
              <a:solidFill>
                <a:schemeClr val="bg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9003CB55-B9E4-BC82-D3AD-3B28554164DA}"/>
              </a:ext>
            </a:extLst>
          </p:cNvPr>
          <p:cNvSpPr txBox="1"/>
          <p:nvPr/>
        </p:nvSpPr>
        <p:spPr>
          <a:xfrm>
            <a:off x="251988" y="502096"/>
            <a:ext cx="11688023" cy="1323439"/>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დადებითი (პოზიტიური) კავშირი ცვლადებს შორის:</a:t>
            </a:r>
          </a:p>
          <a:p>
            <a:r>
              <a:rPr lang="ka-GE" sz="2000" dirty="0">
                <a:latin typeface="Calibri" panose="020F0502020204030204" pitchFamily="34" charset="0"/>
                <a:cs typeface="Calibri" panose="020F0502020204030204" pitchFamily="34" charset="0"/>
              </a:rPr>
              <a:t>ცვლადებს შორის დადებითი კავშირი ნიშნავს, რომ ერთი ცვლადის მნიშვნელობის ზრდა იწვევს მეორე ცვლადის მნიშვნელობის ზრდას ან ფიქსირდება ორივე მნიშვნელობის ერთდროული ზრდა მიზეზ-შედეგობრიობის გარეშე.</a:t>
            </a:r>
          </a:p>
        </p:txBody>
      </p:sp>
      <p:sp>
        <p:nvSpPr>
          <p:cNvPr id="6" name="TextBox 5">
            <a:extLst>
              <a:ext uri="{FF2B5EF4-FFF2-40B4-BE49-F238E27FC236}">
                <a16:creationId xmlns:a16="http://schemas.microsoft.com/office/drawing/2014/main" id="{E5106B5D-5373-42F3-AF40-206742F45C8D}"/>
              </a:ext>
            </a:extLst>
          </p:cNvPr>
          <p:cNvSpPr txBox="1"/>
          <p:nvPr/>
        </p:nvSpPr>
        <p:spPr>
          <a:xfrm>
            <a:off x="210080" y="3518110"/>
            <a:ext cx="11981917" cy="1323439"/>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უარყოფითი (ნეგატიური) კავშირი ცვლადებს შორის:</a:t>
            </a:r>
          </a:p>
          <a:p>
            <a:r>
              <a:rPr lang="ka-GE" sz="2000" dirty="0">
                <a:latin typeface="Calibri" panose="020F0502020204030204" pitchFamily="34" charset="0"/>
                <a:cs typeface="Calibri" panose="020F0502020204030204" pitchFamily="34" charset="0"/>
              </a:rPr>
              <a:t>ცვლადებს შორის უარყოფითი კავშირი ნიშნავს, რომ ერთი ცვლადის მნიშვნელობების ზრდა იწვევს მეორე ცვლადის მნიშვნელობების კლებას ან ერთი ცვლადის მნიშვნელობების ზრდასტან ერთად ფიქსირდება მეორე ცვლადის მნიშვნელობის კლება მიზეზ-შედეგობრიობის გარეშე. </a:t>
            </a:r>
          </a:p>
        </p:txBody>
      </p:sp>
      <p:sp>
        <p:nvSpPr>
          <p:cNvPr id="2" name="TextBox 1">
            <a:extLst>
              <a:ext uri="{FF2B5EF4-FFF2-40B4-BE49-F238E27FC236}">
                <a16:creationId xmlns:a16="http://schemas.microsoft.com/office/drawing/2014/main" id="{88068247-0C74-8C0C-BFEE-EA8F5A6125A6}"/>
              </a:ext>
            </a:extLst>
          </p:cNvPr>
          <p:cNvSpPr txBox="1"/>
          <p:nvPr/>
        </p:nvSpPr>
        <p:spPr>
          <a:xfrm>
            <a:off x="357028" y="1878023"/>
            <a:ext cx="11688023" cy="1569660"/>
          </a:xfrm>
          <a:prstGeom prst="rect">
            <a:avLst/>
          </a:prstGeom>
          <a:noFill/>
        </p:spPr>
        <p:txBody>
          <a:bodyPr wrap="square">
            <a:spAutoFit/>
          </a:bodyPr>
          <a:lstStyle/>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ყავის მოხმარება და სტრესი</a:t>
            </a:r>
          </a:p>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ნაყინის და ცივი სასმელების გაყიდვები და სიცხე</a:t>
            </a:r>
          </a:p>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სასტუმროს ფასები და ტურისტების რაოდენობა</a:t>
            </a:r>
          </a:p>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აქტიური სწავლების მეთოდოლოგიის გამოყენება და მოსწავლის საგნით დაინტერესება</a:t>
            </a:r>
          </a:p>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რეკლამა და გაყიდვები</a:t>
            </a:r>
          </a:p>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ვარჯიში და თავდაჯერებულობა გარეგნობის გამო</a:t>
            </a:r>
            <a:endParaRPr lang="ka-GE" sz="16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2E0FB8A4-4DE3-18A3-4B9A-3E6771E2CB26}"/>
              </a:ext>
            </a:extLst>
          </p:cNvPr>
          <p:cNvSpPr txBox="1"/>
          <p:nvPr/>
        </p:nvSpPr>
        <p:spPr>
          <a:xfrm>
            <a:off x="357026" y="4841549"/>
            <a:ext cx="11688023" cy="1569660"/>
          </a:xfrm>
          <a:prstGeom prst="rect">
            <a:avLst/>
          </a:prstGeom>
          <a:noFill/>
        </p:spPr>
        <p:txBody>
          <a:bodyPr wrap="square">
            <a:spAutoFit/>
          </a:bodyPr>
          <a:lstStyle/>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ტემპერატურა და ბუნებრივი ენერგიის მოხმარება</a:t>
            </a:r>
          </a:p>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ტელევიზორის ყურების დრო და პირდაპირი სოციალური ურთიერთობები</a:t>
            </a:r>
          </a:p>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ბანკში გახსნილი ანაბრების რაოდენობა და უმუშევრობა</a:t>
            </a:r>
          </a:p>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ფასების ზრდა და გაყიდვები</a:t>
            </a:r>
          </a:p>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ძილის ნაკლებობა და კონცენტრაციის უნარი</a:t>
            </a:r>
          </a:p>
          <a:p>
            <a:pPr marL="342900" indent="-342900">
              <a:buFont typeface="Wingdings" panose="05000000000000000000" pitchFamily="2" charset="2"/>
              <a:buChar char="ü"/>
            </a:pPr>
            <a:r>
              <a:rPr lang="ka-GE" sz="1600" b="1" dirty="0">
                <a:latin typeface="Calibri" panose="020F0502020204030204" pitchFamily="34" charset="0"/>
                <a:cs typeface="Calibri" panose="020F0502020204030204" pitchFamily="34" charset="0"/>
              </a:rPr>
              <a:t>სწავლაზე დახარჯული დრო და გართობაზე დახარჯული დრო</a:t>
            </a:r>
            <a:endParaRPr lang="ka-GE"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004212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sz="2900" dirty="0">
                <a:solidFill>
                  <a:schemeClr val="bg1"/>
                </a:solidFill>
                <a:latin typeface="Calibri" panose="020F0502020204030204" pitchFamily="34" charset="0"/>
                <a:cs typeface="Calibri" panose="020F0502020204030204" pitchFamily="34" charset="0"/>
              </a:rPr>
              <a:t>დამოუკიდებელი და დამოკიდებული ცვლადები </a:t>
            </a:r>
            <a:endParaRPr lang="en-US" altLang="en-US" sz="2900" dirty="0">
              <a:solidFill>
                <a:schemeClr val="bg1"/>
              </a:solidFill>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4EBAD644-6445-CAC3-2593-F8D6B55502EC}"/>
              </a:ext>
            </a:extLst>
          </p:cNvPr>
          <p:cNvSpPr txBox="1"/>
          <p:nvPr/>
        </p:nvSpPr>
        <p:spPr>
          <a:xfrm>
            <a:off x="210082" y="489746"/>
            <a:ext cx="11688023" cy="707886"/>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განსაზღვრეთ, რომელია დამოუკიდებელი ცვლადი და რომელი დამოკიდებული შემდეგი კვლევითი ამოცანებისთვის:</a:t>
            </a:r>
          </a:p>
        </p:txBody>
      </p:sp>
      <p:sp>
        <p:nvSpPr>
          <p:cNvPr id="3" name="TextBox 2">
            <a:extLst>
              <a:ext uri="{FF2B5EF4-FFF2-40B4-BE49-F238E27FC236}">
                <a16:creationId xmlns:a16="http://schemas.microsoft.com/office/drawing/2014/main" id="{9003CB55-B9E4-BC82-D3AD-3B28554164DA}"/>
              </a:ext>
            </a:extLst>
          </p:cNvPr>
          <p:cNvSpPr txBox="1"/>
          <p:nvPr/>
        </p:nvSpPr>
        <p:spPr>
          <a:xfrm>
            <a:off x="210081" y="1143379"/>
            <a:ext cx="11688023" cy="5247590"/>
          </a:xfrm>
          <a:prstGeom prst="rect">
            <a:avLst/>
          </a:prstGeom>
          <a:noFill/>
        </p:spPr>
        <p:txBody>
          <a:bodyPr wrap="square">
            <a:spAutoFit/>
          </a:bodyPr>
          <a:lstStyle/>
          <a:p>
            <a:pPr marL="342900" indent="-342900">
              <a:spcAft>
                <a:spcPts val="600"/>
              </a:spcAft>
              <a:buFont typeface="Wingdings" panose="05000000000000000000" pitchFamily="2" charset="2"/>
              <a:buChar char="Ø"/>
            </a:pPr>
            <a:r>
              <a:rPr lang="ka-GE" sz="2000" dirty="0">
                <a:latin typeface="Calibri" panose="020F0502020204030204" pitchFamily="34" charset="0"/>
                <a:cs typeface="Calibri" panose="020F0502020204030204" pitchFamily="34" charset="0"/>
              </a:rPr>
              <a:t>ექსპერიმენტი, რომელიც იკვლევს, თუ როგორ მოქმედებს სხვადასხვა სინათლე მცენარის ზრდაზე.</a:t>
            </a:r>
          </a:p>
          <a:p>
            <a:pPr marL="342900" indent="-342900">
              <a:spcAft>
                <a:spcPts val="600"/>
              </a:spcAft>
              <a:buFont typeface="Wingdings" panose="05000000000000000000" pitchFamily="2" charset="2"/>
              <a:buChar char="Ø"/>
            </a:pPr>
            <a:r>
              <a:rPr lang="ka-GE" sz="2000" dirty="0">
                <a:latin typeface="Calibri" panose="020F0502020204030204" pitchFamily="34" charset="0"/>
                <a:cs typeface="Calibri" panose="020F0502020204030204" pitchFamily="34" charset="0"/>
              </a:rPr>
              <a:t>კვლევა, რომელიც იკვლევს, თუ როგორ მოქმედებს ახალი პროგრამული განახლება სისტემის სიჩქარეზე და ეფექტურობაზე.</a:t>
            </a:r>
            <a:endParaRPr lang="en-US" sz="2000" dirty="0">
              <a:latin typeface="Calibri" panose="020F0502020204030204" pitchFamily="34" charset="0"/>
              <a:cs typeface="Calibri" panose="020F0502020204030204" pitchFamily="34" charset="0"/>
            </a:endParaRPr>
          </a:p>
          <a:p>
            <a:pPr marL="342900" indent="-342900">
              <a:spcAft>
                <a:spcPts val="600"/>
              </a:spcAft>
              <a:buFont typeface="Wingdings" panose="05000000000000000000" pitchFamily="2" charset="2"/>
              <a:buChar char="Ø"/>
            </a:pPr>
            <a:r>
              <a:rPr lang="ka-GE" sz="2000" dirty="0">
                <a:latin typeface="Calibri" panose="020F0502020204030204" pitchFamily="34" charset="0"/>
                <a:cs typeface="Calibri" panose="020F0502020204030204" pitchFamily="34" charset="0"/>
              </a:rPr>
              <a:t>ექსპერიმენტი, რომელიც შეისწავლის, როგორ მოქმედებს აქტიური სწავლება მოსწავლეთა ქულებზე.</a:t>
            </a:r>
            <a:endParaRPr lang="en-US" sz="2000" dirty="0">
              <a:latin typeface="Calibri" panose="020F0502020204030204" pitchFamily="34" charset="0"/>
              <a:cs typeface="Calibri" panose="020F0502020204030204" pitchFamily="34" charset="0"/>
            </a:endParaRPr>
          </a:p>
          <a:p>
            <a:pPr marL="342900" indent="-342900">
              <a:spcAft>
                <a:spcPts val="600"/>
              </a:spcAft>
              <a:buFont typeface="Wingdings" panose="05000000000000000000" pitchFamily="2" charset="2"/>
              <a:buChar char="Ø"/>
            </a:pPr>
            <a:r>
              <a:rPr lang="ka-GE" sz="2000" dirty="0">
                <a:latin typeface="Calibri" panose="020F0502020204030204" pitchFamily="34" charset="0"/>
                <a:cs typeface="Calibri" panose="020F0502020204030204" pitchFamily="34" charset="0"/>
              </a:rPr>
              <a:t>კვლევა, რომელიც იკვლევს, თუ როგორ მოქმედებს სტრესის მაღალი დონე ადამიანების რეაქციის დროზე.</a:t>
            </a:r>
            <a:endParaRPr lang="en-US" sz="2000" dirty="0">
              <a:latin typeface="Calibri" panose="020F0502020204030204" pitchFamily="34" charset="0"/>
              <a:cs typeface="Calibri" panose="020F0502020204030204" pitchFamily="34" charset="0"/>
            </a:endParaRPr>
          </a:p>
          <a:p>
            <a:pPr marL="342900" indent="-342900">
              <a:spcAft>
                <a:spcPts val="600"/>
              </a:spcAft>
              <a:buFont typeface="Wingdings" panose="05000000000000000000" pitchFamily="2" charset="2"/>
              <a:buChar char="Ø"/>
            </a:pPr>
            <a:r>
              <a:rPr lang="ka-GE" sz="2000" dirty="0">
                <a:latin typeface="Calibri" panose="020F0502020204030204" pitchFamily="34" charset="0"/>
                <a:cs typeface="Calibri" panose="020F0502020204030204" pitchFamily="34" charset="0"/>
              </a:rPr>
              <a:t>კვლევა, რომელიც შეისწავლის, სოციალური მედია კამპანიას</a:t>
            </a:r>
            <a:r>
              <a:rPr lang="en-US" sz="2000" dirty="0">
                <a:latin typeface="Calibri" panose="020F0502020204030204" pitchFamily="34" charset="0"/>
                <a:cs typeface="Calibri" panose="020F0502020204030204" pitchFamily="34" charset="0"/>
              </a:rPr>
              <a:t>, </a:t>
            </a:r>
            <a:r>
              <a:rPr lang="ka-GE" sz="2000" dirty="0">
                <a:latin typeface="Calibri" panose="020F0502020204030204" pitchFamily="34" charset="0"/>
                <a:cs typeface="Calibri" panose="020F0502020204030204" pitchFamily="34" charset="0"/>
              </a:rPr>
              <a:t>გამყიდველის მოხერხებულობას, პროდუქტის გაყიდვის დროს და ადგილს და  პროდუქციის გაყიდვებს.</a:t>
            </a:r>
          </a:p>
          <a:p>
            <a:pPr marL="342900" indent="-342900">
              <a:spcAft>
                <a:spcPts val="600"/>
              </a:spcAft>
              <a:buFont typeface="Wingdings" panose="05000000000000000000" pitchFamily="2" charset="2"/>
              <a:buChar char="Ø"/>
            </a:pPr>
            <a:r>
              <a:rPr lang="ka-GE" sz="2000" dirty="0">
                <a:latin typeface="Calibri" panose="020F0502020204030204" pitchFamily="34" charset="0"/>
                <a:cs typeface="Calibri" panose="020F0502020204030204" pitchFamily="34" charset="0"/>
              </a:rPr>
              <a:t>კვლევა, რომელიც იკვლევს, ბანკში არსებულ საპროცენტო განაკვეთებს, სესხის მოთხოვნას, მომხმარებლის ლოიალურობას საბანკო პროდუქტების მიმართ და მომხმარებლის შემოსავლებს.</a:t>
            </a:r>
          </a:p>
          <a:p>
            <a:pPr marL="342900" indent="-342900">
              <a:spcAft>
                <a:spcPts val="600"/>
              </a:spcAft>
              <a:buFont typeface="Wingdings" panose="05000000000000000000" pitchFamily="2" charset="2"/>
              <a:buChar char="Ø"/>
            </a:pPr>
            <a:r>
              <a:rPr lang="ka-GE" sz="2000" dirty="0">
                <a:latin typeface="Calibri" panose="020F0502020204030204" pitchFamily="34" charset="0"/>
                <a:cs typeface="Calibri" panose="020F0502020204030204" pitchFamily="34" charset="0"/>
              </a:rPr>
              <a:t>კვლევა რომელიც სწავლობს მოსწავლეთა სოციო-ეკონომიკურ სტატუსს, მათ აკადემიურ მიღწევებს, მოსწავლეთა თავდაჯერებულობას, მასწავლებელთა შრომით კმაყოფილებას და მოსწავლეთა თვითეფექტურობას.</a:t>
            </a:r>
          </a:p>
          <a:p>
            <a:pPr marL="342900" indent="-342900">
              <a:spcAft>
                <a:spcPts val="600"/>
              </a:spcAft>
              <a:buFont typeface="Wingdings" panose="05000000000000000000" pitchFamily="2" charset="2"/>
              <a:buChar char="Ø"/>
            </a:pPr>
            <a:r>
              <a:rPr lang="ka-GE" sz="2000" dirty="0">
                <a:latin typeface="Calibri" panose="020F0502020204030204" pitchFamily="34" charset="0"/>
                <a:cs typeface="Calibri" panose="020F0502020204030204" pitchFamily="34" charset="0"/>
              </a:rPr>
              <a:t>ვიკვლევთ ძილის ხარისხს, ადამიანის სქესს, ასაკს, დასაქმებას და სტრესის რომელსაც განიცდის.</a:t>
            </a:r>
          </a:p>
        </p:txBody>
      </p:sp>
    </p:spTree>
    <p:extLst>
      <p:ext uri="{BB962C8B-B14F-4D97-AF65-F5344CB8AC3E}">
        <p14:creationId xmlns:p14="http://schemas.microsoft.com/office/powerpoint/2010/main" val="14420705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sz="2900" dirty="0">
                <a:solidFill>
                  <a:schemeClr val="bg1"/>
                </a:solidFill>
                <a:latin typeface="Calibri" panose="020F0502020204030204" pitchFamily="34" charset="0"/>
                <a:cs typeface="Calibri" panose="020F0502020204030204" pitchFamily="34" charset="0"/>
              </a:rPr>
              <a:t>მოდერატორი ცვლადები</a:t>
            </a:r>
            <a:endParaRPr lang="en-US" altLang="en-US" sz="2900" dirty="0">
              <a:solidFill>
                <a:schemeClr val="bg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9003CB55-B9E4-BC82-D3AD-3B28554164DA}"/>
              </a:ext>
            </a:extLst>
          </p:cNvPr>
          <p:cNvSpPr txBox="1"/>
          <p:nvPr/>
        </p:nvSpPr>
        <p:spPr>
          <a:xfrm>
            <a:off x="224227" y="453982"/>
            <a:ext cx="11688023" cy="1938992"/>
          </a:xfrm>
          <a:prstGeom prst="rect">
            <a:avLst/>
          </a:prstGeom>
          <a:noFill/>
        </p:spPr>
        <p:txBody>
          <a:bodyPr wrap="square">
            <a:spAutoFit/>
          </a:bodyPr>
          <a:lstStyle/>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მოდერატორი ცვლადი (</a:t>
            </a:r>
            <a:r>
              <a:rPr lang="en-US" sz="2000" b="1" dirty="0">
                <a:latin typeface="Calibri" panose="020F0502020204030204" pitchFamily="34" charset="0"/>
                <a:cs typeface="Calibri" panose="020F0502020204030204" pitchFamily="34" charset="0"/>
              </a:rPr>
              <a:t>Moderator)</a:t>
            </a:r>
            <a:r>
              <a:rPr lang="ka-GE" sz="2000" dirty="0">
                <a:latin typeface="Calibri" panose="020F0502020204030204" pitchFamily="34" charset="0"/>
                <a:cs typeface="Calibri" panose="020F0502020204030204" pitchFamily="34" charset="0"/>
              </a:rPr>
              <a:t> არის მესამე ცვლადი, რომელიც ცვლის ან ადაპტირებს ურთიერთობას დამოუკიდებელ და დამოკიდებულ ცვლადებს შორის.</a:t>
            </a:r>
          </a:p>
          <a:p>
            <a:pPr>
              <a:buFont typeface="Arial" panose="020B0604020202020204" pitchFamily="34" charset="0"/>
              <a:buChar char="•"/>
            </a:pPr>
            <a:r>
              <a:rPr lang="ka-GE" sz="2000" dirty="0">
                <a:latin typeface="Calibri" panose="020F0502020204030204" pitchFamily="34" charset="0"/>
                <a:cs typeface="Calibri" panose="020F0502020204030204" pitchFamily="34" charset="0"/>
              </a:rPr>
              <a:t> მოდერატორი ცვლადი არ ქმნის მიზეზ-შედეგობრივ კავშირს, მაგრამ მას შეუძლია გააძლიეროს, შეასუსტოს, ან სრულიად შეცვალოს ცვლადებს შორის კავშირი. მოდერაცია გვიჩვენებს, როგორ მოქმედებს მესამე ფაქტორი ორ ცვლადს შორის არსებულ ურთიერთობაზე, რითაც კვლევები უფრო ღრმა და კომპლექსური ხდება.</a:t>
            </a:r>
          </a:p>
        </p:txBody>
      </p:sp>
      <p:pic>
        <p:nvPicPr>
          <p:cNvPr id="10" name="Picture 9">
            <a:extLst>
              <a:ext uri="{FF2B5EF4-FFF2-40B4-BE49-F238E27FC236}">
                <a16:creationId xmlns:a16="http://schemas.microsoft.com/office/drawing/2014/main" id="{35930830-E15B-BF43-C9DA-AAA91C66409E}"/>
              </a:ext>
            </a:extLst>
          </p:cNvPr>
          <p:cNvPicPr>
            <a:picLocks noChangeAspect="1"/>
          </p:cNvPicPr>
          <p:nvPr/>
        </p:nvPicPr>
        <p:blipFill>
          <a:blip r:embed="rId3"/>
          <a:stretch>
            <a:fillRect/>
          </a:stretch>
        </p:blipFill>
        <p:spPr>
          <a:xfrm>
            <a:off x="8473750" y="4068147"/>
            <a:ext cx="3718249" cy="2789853"/>
          </a:xfrm>
          <a:prstGeom prst="rect">
            <a:avLst/>
          </a:prstGeom>
        </p:spPr>
      </p:pic>
      <p:pic>
        <p:nvPicPr>
          <p:cNvPr id="7" name="Picture 6">
            <a:extLst>
              <a:ext uri="{FF2B5EF4-FFF2-40B4-BE49-F238E27FC236}">
                <a16:creationId xmlns:a16="http://schemas.microsoft.com/office/drawing/2014/main" id="{EC740657-ABC3-1581-42A2-CB8E9577838B}"/>
              </a:ext>
            </a:extLst>
          </p:cNvPr>
          <p:cNvPicPr>
            <a:picLocks noChangeAspect="1"/>
          </p:cNvPicPr>
          <p:nvPr/>
        </p:nvPicPr>
        <p:blipFill>
          <a:blip r:embed="rId4"/>
          <a:stretch>
            <a:fillRect/>
          </a:stretch>
        </p:blipFill>
        <p:spPr>
          <a:xfrm>
            <a:off x="0" y="3825089"/>
            <a:ext cx="3032911" cy="3032911"/>
          </a:xfrm>
          <a:prstGeom prst="rect">
            <a:avLst/>
          </a:prstGeom>
        </p:spPr>
      </p:pic>
      <p:cxnSp>
        <p:nvCxnSpPr>
          <p:cNvPr id="13" name="Straight Arrow Connector 12">
            <a:extLst>
              <a:ext uri="{FF2B5EF4-FFF2-40B4-BE49-F238E27FC236}">
                <a16:creationId xmlns:a16="http://schemas.microsoft.com/office/drawing/2014/main" id="{1DFBCE49-428C-0E0A-34E6-69A9182C3118}"/>
              </a:ext>
            </a:extLst>
          </p:cNvPr>
          <p:cNvCxnSpPr/>
          <p:nvPr/>
        </p:nvCxnSpPr>
        <p:spPr>
          <a:xfrm>
            <a:off x="3032911" y="6002448"/>
            <a:ext cx="5440839" cy="0"/>
          </a:xfrm>
          <a:prstGeom prst="straightConnector1">
            <a:avLst/>
          </a:prstGeom>
          <a:ln w="25400">
            <a:solidFill>
              <a:srgbClr val="1F23A9"/>
            </a:solidFill>
            <a:tailEnd type="stealth"/>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DAC797F2-20FB-11D2-D974-6FDB3D5F18CE}"/>
              </a:ext>
            </a:extLst>
          </p:cNvPr>
          <p:cNvPicPr>
            <a:picLocks noChangeAspect="1"/>
          </p:cNvPicPr>
          <p:nvPr/>
        </p:nvPicPr>
        <p:blipFill>
          <a:blip r:embed="rId5"/>
          <a:stretch>
            <a:fillRect/>
          </a:stretch>
        </p:blipFill>
        <p:spPr>
          <a:xfrm>
            <a:off x="5351459" y="2558473"/>
            <a:ext cx="2082649" cy="2374741"/>
          </a:xfrm>
          <a:prstGeom prst="rect">
            <a:avLst/>
          </a:prstGeom>
        </p:spPr>
      </p:pic>
      <p:cxnSp>
        <p:nvCxnSpPr>
          <p:cNvPr id="15" name="Straight Arrow Connector 14">
            <a:extLst>
              <a:ext uri="{FF2B5EF4-FFF2-40B4-BE49-F238E27FC236}">
                <a16:creationId xmlns:a16="http://schemas.microsoft.com/office/drawing/2014/main" id="{A0213BF6-310B-F1E9-4F17-F421B0B681A8}"/>
              </a:ext>
            </a:extLst>
          </p:cNvPr>
          <p:cNvCxnSpPr>
            <a:cxnSpLocks/>
            <a:stCxn id="19" idx="2"/>
          </p:cNvCxnSpPr>
          <p:nvPr/>
        </p:nvCxnSpPr>
        <p:spPr>
          <a:xfrm flipH="1">
            <a:off x="6085964" y="4933214"/>
            <a:ext cx="306820" cy="1069234"/>
          </a:xfrm>
          <a:prstGeom prst="straightConnector1">
            <a:avLst/>
          </a:prstGeom>
          <a:ln w="25400">
            <a:solidFill>
              <a:srgbClr val="1F23A9"/>
            </a:solidFill>
            <a:tailEnd type="stealth"/>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08EEEB2-D344-314A-7C02-C88A3962595C}"/>
              </a:ext>
            </a:extLst>
          </p:cNvPr>
          <p:cNvSpPr txBox="1"/>
          <p:nvPr/>
        </p:nvSpPr>
        <p:spPr>
          <a:xfrm rot="19618141">
            <a:off x="2828125" y="3781164"/>
            <a:ext cx="3251200" cy="923330"/>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ყურადღება, საჩუქრები, რომანტიკა, ემოციური მხარდაჭერა</a:t>
            </a:r>
            <a:endParaRPr lang="en-US" dirty="0">
              <a:solidFill>
                <a:srgbClr val="1F23A9"/>
              </a:solidFill>
              <a:latin typeface="Calibri" panose="020F0502020204030204" pitchFamily="34" charset="0"/>
              <a:cs typeface="Calibri" panose="020F0502020204030204" pitchFamily="34" charset="0"/>
            </a:endParaRPr>
          </a:p>
        </p:txBody>
      </p:sp>
      <p:sp>
        <p:nvSpPr>
          <p:cNvPr id="20" name="TextBox 19">
            <a:extLst>
              <a:ext uri="{FF2B5EF4-FFF2-40B4-BE49-F238E27FC236}">
                <a16:creationId xmlns:a16="http://schemas.microsoft.com/office/drawing/2014/main" id="{F252FE2D-CD27-9DEA-77B8-884EBBAC72E5}"/>
              </a:ext>
            </a:extLst>
          </p:cNvPr>
          <p:cNvSpPr txBox="1"/>
          <p:nvPr/>
        </p:nvSpPr>
        <p:spPr>
          <a:xfrm>
            <a:off x="4727840" y="6089235"/>
            <a:ext cx="3251200" cy="369332"/>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ურთირთობის ხარისხი</a:t>
            </a:r>
            <a:endParaRPr lang="en-US" dirty="0">
              <a:solidFill>
                <a:srgbClr val="1F23A9"/>
              </a:solidFill>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FDA7D744-1DD4-1AF7-353A-1D9CE5B1C354}"/>
              </a:ext>
            </a:extLst>
          </p:cNvPr>
          <p:cNvSpPr txBox="1"/>
          <p:nvPr/>
        </p:nvSpPr>
        <p:spPr>
          <a:xfrm>
            <a:off x="9609905" y="3615164"/>
            <a:ext cx="1390887" cy="369332"/>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განწყობა</a:t>
            </a:r>
            <a:endParaRPr lang="en-US" dirty="0">
              <a:solidFill>
                <a:srgbClr val="1F23A9"/>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914382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sz="2900" dirty="0">
                <a:solidFill>
                  <a:schemeClr val="bg1"/>
                </a:solidFill>
                <a:latin typeface="Calibri" panose="020F0502020204030204" pitchFamily="34" charset="0"/>
                <a:cs typeface="Calibri" panose="020F0502020204030204" pitchFamily="34" charset="0"/>
              </a:rPr>
              <a:t>მოდერატორი ცვლადების მაგალითები</a:t>
            </a:r>
            <a:endParaRPr lang="en-US" altLang="en-US" sz="2900" dirty="0">
              <a:solidFill>
                <a:schemeClr val="bg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9003CB55-B9E4-BC82-D3AD-3B28554164DA}"/>
              </a:ext>
            </a:extLst>
          </p:cNvPr>
          <p:cNvSpPr txBox="1"/>
          <p:nvPr/>
        </p:nvSpPr>
        <p:spPr>
          <a:xfrm>
            <a:off x="251988" y="318714"/>
            <a:ext cx="11688023" cy="2123658"/>
          </a:xfrm>
          <a:prstGeom prst="rect">
            <a:avLst/>
          </a:prstGeom>
          <a:noFill/>
        </p:spPr>
        <p:txBody>
          <a:bodyPr wrap="square">
            <a:spAutoFit/>
          </a:bodyPr>
          <a:lstStyle/>
          <a:p>
            <a:endParaRPr lang="ka-GE" sz="600" dirty="0">
              <a:latin typeface="Calibri" panose="020F0502020204030204" pitchFamily="34" charset="0"/>
              <a:cs typeface="Calibri" panose="020F0502020204030204" pitchFamily="34" charset="0"/>
            </a:endParaRPr>
          </a:p>
          <a:p>
            <a:r>
              <a:rPr lang="ka-GE" b="1" dirty="0">
                <a:latin typeface="Calibri" panose="020F0502020204030204" pitchFamily="34" charset="0"/>
                <a:cs typeface="Calibri" panose="020F0502020204030204" pitchFamily="34" charset="0"/>
              </a:rPr>
              <a:t>1. სასწავლო მეთოდი და მოსწავლეთა შედეგები, მოდერატორი: მოტივაცია</a:t>
            </a:r>
          </a:p>
          <a:p>
            <a:r>
              <a:rPr lang="ka-GE" b="1" dirty="0">
                <a:latin typeface="Calibri" panose="020F0502020204030204" pitchFamily="34" charset="0"/>
                <a:cs typeface="Calibri" panose="020F0502020204030204" pitchFamily="34" charset="0"/>
              </a:rPr>
              <a:t>მაგალითი:</a:t>
            </a:r>
            <a:r>
              <a:rPr lang="ka-GE" dirty="0">
                <a:latin typeface="Calibri" panose="020F0502020204030204" pitchFamily="34" charset="0"/>
                <a:cs typeface="Calibri" panose="020F0502020204030204" pitchFamily="34" charset="0"/>
              </a:rPr>
              <a:t> ახალი სასწავლო მეთოდის გავლენა მოსწავლეთა შედეგებზე შეიძლება უფრო ძლიერად იმოქმედოს იმ მოსწავლეებზე, რომლებიც უფრო მოტივირებულნი არიან სწავლაში. მოტივაციის დონე აქ ასრულებს მოდერატორის როლს.</a:t>
            </a:r>
          </a:p>
          <a:p>
            <a:pPr marL="342900" indent="-342900">
              <a:buFont typeface="Arial" panose="020B0604020202020204" pitchFamily="34" charset="0"/>
              <a:buChar char="•"/>
            </a:pPr>
            <a:r>
              <a:rPr lang="ka-GE" b="1" dirty="0">
                <a:latin typeface="Calibri" panose="020F0502020204030204" pitchFamily="34" charset="0"/>
                <a:cs typeface="Calibri" panose="020F0502020204030204" pitchFamily="34" charset="0"/>
              </a:rPr>
              <a:t>დამოუკიდებელი ცვლადი:</a:t>
            </a:r>
            <a:r>
              <a:rPr lang="ka-GE" dirty="0">
                <a:latin typeface="Calibri" panose="020F0502020204030204" pitchFamily="34" charset="0"/>
                <a:cs typeface="Calibri" panose="020F0502020204030204" pitchFamily="34" charset="0"/>
              </a:rPr>
              <a:t> სასწავლო მეთოდი.</a:t>
            </a:r>
          </a:p>
          <a:p>
            <a:pPr marL="342900"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 </a:t>
            </a:r>
            <a:r>
              <a:rPr lang="ka-GE" b="1" dirty="0">
                <a:latin typeface="Calibri" panose="020F0502020204030204" pitchFamily="34" charset="0"/>
                <a:cs typeface="Calibri" panose="020F0502020204030204" pitchFamily="34" charset="0"/>
              </a:rPr>
              <a:t>დამოკიდებული ცვლადი:</a:t>
            </a:r>
            <a:r>
              <a:rPr lang="ka-GE" dirty="0">
                <a:latin typeface="Calibri" panose="020F0502020204030204" pitchFamily="34" charset="0"/>
                <a:cs typeface="Calibri" panose="020F0502020204030204" pitchFamily="34" charset="0"/>
              </a:rPr>
              <a:t> მოსწავლეთა შედეგები.</a:t>
            </a:r>
          </a:p>
          <a:p>
            <a:pPr marL="342900"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 </a:t>
            </a:r>
            <a:r>
              <a:rPr lang="ka-GE" b="1" dirty="0">
                <a:latin typeface="Calibri" panose="020F0502020204030204" pitchFamily="34" charset="0"/>
                <a:cs typeface="Calibri" panose="020F0502020204030204" pitchFamily="34" charset="0"/>
              </a:rPr>
              <a:t>მოდერატორი:</a:t>
            </a:r>
            <a:r>
              <a:rPr lang="ka-GE" b="1" dirty="0">
                <a:solidFill>
                  <a:srgbClr val="FE007C"/>
                </a:solidFill>
                <a:latin typeface="Calibri" panose="020F0502020204030204" pitchFamily="34" charset="0"/>
                <a:cs typeface="Calibri" panose="020F0502020204030204" pitchFamily="34" charset="0"/>
              </a:rPr>
              <a:t> მოსწავლეების მოტივაციის დონე.</a:t>
            </a:r>
          </a:p>
        </p:txBody>
      </p:sp>
      <p:sp>
        <p:nvSpPr>
          <p:cNvPr id="8" name="TextBox 7">
            <a:extLst>
              <a:ext uri="{FF2B5EF4-FFF2-40B4-BE49-F238E27FC236}">
                <a16:creationId xmlns:a16="http://schemas.microsoft.com/office/drawing/2014/main" id="{723AC26F-CD03-14C5-E153-BA2FCBBDF1B3}"/>
              </a:ext>
            </a:extLst>
          </p:cNvPr>
          <p:cNvSpPr txBox="1"/>
          <p:nvPr/>
        </p:nvSpPr>
        <p:spPr>
          <a:xfrm>
            <a:off x="251987" y="2442372"/>
            <a:ext cx="11688023" cy="2031325"/>
          </a:xfrm>
          <a:prstGeom prst="rect">
            <a:avLst/>
          </a:prstGeom>
          <a:noFill/>
        </p:spPr>
        <p:txBody>
          <a:bodyPr wrap="square">
            <a:spAutoFit/>
          </a:bodyPr>
          <a:lstStyle/>
          <a:p>
            <a:r>
              <a:rPr lang="ka-GE" b="1" dirty="0">
                <a:latin typeface="Calibri" panose="020F0502020204030204" pitchFamily="34" charset="0"/>
                <a:cs typeface="Calibri" panose="020F0502020204030204" pitchFamily="34" charset="0"/>
              </a:rPr>
              <a:t>2. მარკეტინგული კამპანია და გაყიდვები, მოდერატორი: სეზონი</a:t>
            </a:r>
            <a:endParaRPr lang="en-US" b="1" dirty="0">
              <a:latin typeface="Calibri" panose="020F0502020204030204" pitchFamily="34" charset="0"/>
              <a:cs typeface="Calibri" panose="020F0502020204030204" pitchFamily="34" charset="0"/>
            </a:endParaRPr>
          </a:p>
          <a:p>
            <a:r>
              <a:rPr lang="ka-GE" dirty="0">
                <a:latin typeface="Calibri" panose="020F0502020204030204" pitchFamily="34" charset="0"/>
                <a:cs typeface="Calibri" panose="020F0502020204030204" pitchFamily="34" charset="0"/>
              </a:rPr>
              <a:t>მარკეტინგული კამპანია შეიძლება უფრო ეფექტური იყოს ზაფხულში, ვიდრე ზამთარში, რადგან მომხმარებელთა ქცევა სეზონურად იცვლება. სეზონი მოქმედებს, როგორც მოდერატორი, რომელიც ცვლის კამპანიის ეფექტს.</a:t>
            </a:r>
          </a:p>
          <a:p>
            <a:pPr>
              <a:buFont typeface="Arial" panose="020B0604020202020204" pitchFamily="34" charset="0"/>
              <a:buChar char="•"/>
            </a:pPr>
            <a:r>
              <a:rPr lang="en-US" b="1" dirty="0">
                <a:latin typeface="Calibri" panose="020F0502020204030204" pitchFamily="34" charset="0"/>
                <a:cs typeface="Calibri" panose="020F0502020204030204" pitchFamily="34" charset="0"/>
              </a:rPr>
              <a:t> </a:t>
            </a:r>
            <a:r>
              <a:rPr lang="ka-GE" b="1" dirty="0">
                <a:latin typeface="Calibri" panose="020F0502020204030204" pitchFamily="34" charset="0"/>
                <a:cs typeface="Calibri" panose="020F0502020204030204" pitchFamily="34" charset="0"/>
              </a:rPr>
              <a:t>დამოუკიდებელი ცვლადი:</a:t>
            </a:r>
            <a:r>
              <a:rPr lang="ka-GE" dirty="0">
                <a:latin typeface="Calibri" panose="020F0502020204030204" pitchFamily="34" charset="0"/>
                <a:cs typeface="Calibri" panose="020F0502020204030204" pitchFamily="34" charset="0"/>
              </a:rPr>
              <a:t> მარკეტინგული კამპანია.</a:t>
            </a:r>
          </a:p>
          <a:p>
            <a:pPr>
              <a:buFont typeface="Arial" panose="020B0604020202020204" pitchFamily="34" charset="0"/>
              <a:buChar char="•"/>
            </a:pPr>
            <a:r>
              <a:rPr lang="en-US" b="1" dirty="0">
                <a:latin typeface="Calibri" panose="020F0502020204030204" pitchFamily="34" charset="0"/>
                <a:cs typeface="Calibri" panose="020F0502020204030204" pitchFamily="34" charset="0"/>
              </a:rPr>
              <a:t> </a:t>
            </a:r>
            <a:r>
              <a:rPr lang="ka-GE" b="1" dirty="0">
                <a:latin typeface="Calibri" panose="020F0502020204030204" pitchFamily="34" charset="0"/>
                <a:cs typeface="Calibri" panose="020F0502020204030204" pitchFamily="34" charset="0"/>
              </a:rPr>
              <a:t>დამოკიდებული ცვლადი:</a:t>
            </a:r>
            <a:r>
              <a:rPr lang="ka-GE" dirty="0">
                <a:latin typeface="Calibri" panose="020F0502020204030204" pitchFamily="34" charset="0"/>
                <a:cs typeface="Calibri" panose="020F0502020204030204" pitchFamily="34" charset="0"/>
              </a:rPr>
              <a:t> გაყიდვები.</a:t>
            </a:r>
          </a:p>
          <a:p>
            <a:pPr>
              <a:buFont typeface="Arial" panose="020B0604020202020204" pitchFamily="34" charset="0"/>
              <a:buChar char="•"/>
            </a:pPr>
            <a:r>
              <a:rPr lang="en-US" b="1" dirty="0">
                <a:latin typeface="Calibri" panose="020F0502020204030204" pitchFamily="34" charset="0"/>
                <a:cs typeface="Calibri" panose="020F0502020204030204" pitchFamily="34" charset="0"/>
              </a:rPr>
              <a:t> </a:t>
            </a:r>
            <a:r>
              <a:rPr lang="ka-GE" b="1" dirty="0">
                <a:latin typeface="Calibri" panose="020F0502020204030204" pitchFamily="34" charset="0"/>
                <a:cs typeface="Calibri" panose="020F0502020204030204" pitchFamily="34" charset="0"/>
              </a:rPr>
              <a:t>მოდერატორი:</a:t>
            </a:r>
            <a:r>
              <a:rPr lang="ka-GE" dirty="0">
                <a:latin typeface="Calibri" panose="020F0502020204030204" pitchFamily="34" charset="0"/>
                <a:cs typeface="Calibri" panose="020F0502020204030204" pitchFamily="34" charset="0"/>
              </a:rPr>
              <a:t> </a:t>
            </a:r>
            <a:r>
              <a:rPr lang="ka-GE" b="1" dirty="0">
                <a:solidFill>
                  <a:srgbClr val="FE007C"/>
                </a:solidFill>
                <a:latin typeface="Calibri" panose="020F0502020204030204" pitchFamily="34" charset="0"/>
                <a:cs typeface="Calibri" panose="020F0502020204030204" pitchFamily="34" charset="0"/>
              </a:rPr>
              <a:t>სეზონი (მაგალითად, ზაფხული/ზამთარი).</a:t>
            </a:r>
          </a:p>
        </p:txBody>
      </p:sp>
      <p:sp>
        <p:nvSpPr>
          <p:cNvPr id="10" name="TextBox 9">
            <a:extLst>
              <a:ext uri="{FF2B5EF4-FFF2-40B4-BE49-F238E27FC236}">
                <a16:creationId xmlns:a16="http://schemas.microsoft.com/office/drawing/2014/main" id="{901B34B0-C23C-24EB-7702-71719223557F}"/>
              </a:ext>
            </a:extLst>
          </p:cNvPr>
          <p:cNvSpPr txBox="1"/>
          <p:nvPr/>
        </p:nvSpPr>
        <p:spPr>
          <a:xfrm>
            <a:off x="251988" y="4447652"/>
            <a:ext cx="11940012" cy="2031325"/>
          </a:xfrm>
          <a:prstGeom prst="rect">
            <a:avLst/>
          </a:prstGeom>
          <a:noFill/>
        </p:spPr>
        <p:txBody>
          <a:bodyPr wrap="square">
            <a:spAutoFit/>
          </a:bodyPr>
          <a:lstStyle/>
          <a:p>
            <a:r>
              <a:rPr lang="ka-GE" b="1" dirty="0">
                <a:latin typeface="Calibri" panose="020F0502020204030204" pitchFamily="34" charset="0"/>
                <a:cs typeface="Calibri" panose="020F0502020204030204" pitchFamily="34" charset="0"/>
              </a:rPr>
              <a:t>3. სტრესის დონე და ჯანმრთელობის მდგომარეობა, მოდერატორი: სოციალური მხარდაჭერა </a:t>
            </a:r>
          </a:p>
          <a:p>
            <a:r>
              <a:rPr lang="ka-GE" dirty="0">
                <a:latin typeface="Calibri" panose="020F0502020204030204" pitchFamily="34" charset="0"/>
                <a:cs typeface="Calibri" panose="020F0502020204030204" pitchFamily="34" charset="0"/>
              </a:rPr>
              <a:t>სტრესის მაღალი დონე შეიძლება უარყოფითად იმოქმედოს ჯანმრთელობაზე, მაგრამ თუ ადამიანს ძლიერი სოციალური მხარდაჭერა აქვს, ეს კავშირი შეიძლება ნაკლებად გამოხატული იყოს. სოციალური მხარდაჭერა მოდერაციას უკეთებს სტრესისა და ჯანმრთელობის მდგომარეობის კავშირს.</a:t>
            </a:r>
          </a:p>
          <a:p>
            <a:pPr>
              <a:buFont typeface="Arial" panose="020B0604020202020204" pitchFamily="34" charset="0"/>
              <a:buChar char="•"/>
            </a:pPr>
            <a:r>
              <a:rPr lang="en-US" b="1" dirty="0">
                <a:latin typeface="Calibri" panose="020F0502020204030204" pitchFamily="34" charset="0"/>
                <a:cs typeface="Calibri" panose="020F0502020204030204" pitchFamily="34" charset="0"/>
              </a:rPr>
              <a:t> </a:t>
            </a:r>
            <a:r>
              <a:rPr lang="ka-GE" b="1" dirty="0">
                <a:latin typeface="Calibri" panose="020F0502020204030204" pitchFamily="34" charset="0"/>
                <a:cs typeface="Calibri" panose="020F0502020204030204" pitchFamily="34" charset="0"/>
              </a:rPr>
              <a:t>დამოუკიდებელი ცვლადი:</a:t>
            </a:r>
            <a:r>
              <a:rPr lang="ka-GE" dirty="0">
                <a:latin typeface="Calibri" panose="020F0502020204030204" pitchFamily="34" charset="0"/>
                <a:cs typeface="Calibri" panose="020F0502020204030204" pitchFamily="34" charset="0"/>
              </a:rPr>
              <a:t> სტრესის დონე.</a:t>
            </a:r>
          </a:p>
          <a:p>
            <a:pPr>
              <a:buFont typeface="Arial" panose="020B0604020202020204" pitchFamily="34" charset="0"/>
              <a:buChar char="•"/>
            </a:pPr>
            <a:r>
              <a:rPr lang="en-US" b="1" dirty="0">
                <a:latin typeface="Calibri" panose="020F0502020204030204" pitchFamily="34" charset="0"/>
                <a:cs typeface="Calibri" panose="020F0502020204030204" pitchFamily="34" charset="0"/>
              </a:rPr>
              <a:t> </a:t>
            </a:r>
            <a:r>
              <a:rPr lang="ka-GE" b="1" dirty="0">
                <a:latin typeface="Calibri" panose="020F0502020204030204" pitchFamily="34" charset="0"/>
                <a:cs typeface="Calibri" panose="020F0502020204030204" pitchFamily="34" charset="0"/>
              </a:rPr>
              <a:t>დამოკიდებული ცვლადი:</a:t>
            </a:r>
            <a:r>
              <a:rPr lang="ka-GE" dirty="0">
                <a:latin typeface="Calibri" panose="020F0502020204030204" pitchFamily="34" charset="0"/>
                <a:cs typeface="Calibri" panose="020F0502020204030204" pitchFamily="34" charset="0"/>
              </a:rPr>
              <a:t> ჯანმრთელობის მდგომარეობა.</a:t>
            </a:r>
          </a:p>
          <a:p>
            <a:pPr>
              <a:buFont typeface="Arial" panose="020B0604020202020204" pitchFamily="34" charset="0"/>
              <a:buChar char="•"/>
            </a:pPr>
            <a:r>
              <a:rPr lang="en-US" b="1" dirty="0">
                <a:latin typeface="Calibri" panose="020F0502020204030204" pitchFamily="34" charset="0"/>
                <a:cs typeface="Calibri" panose="020F0502020204030204" pitchFamily="34" charset="0"/>
              </a:rPr>
              <a:t> </a:t>
            </a:r>
            <a:r>
              <a:rPr lang="ka-GE" b="1" dirty="0">
                <a:latin typeface="Calibri" panose="020F0502020204030204" pitchFamily="34" charset="0"/>
                <a:cs typeface="Calibri" panose="020F0502020204030204" pitchFamily="34" charset="0"/>
              </a:rPr>
              <a:t>მოდერატორი:</a:t>
            </a:r>
            <a:r>
              <a:rPr lang="ka-GE" dirty="0">
                <a:latin typeface="Calibri" panose="020F0502020204030204" pitchFamily="34" charset="0"/>
                <a:cs typeface="Calibri" panose="020F0502020204030204" pitchFamily="34" charset="0"/>
              </a:rPr>
              <a:t> </a:t>
            </a:r>
            <a:r>
              <a:rPr lang="ka-GE" b="1" dirty="0">
                <a:solidFill>
                  <a:srgbClr val="FE007C"/>
                </a:solidFill>
                <a:latin typeface="Calibri" panose="020F0502020204030204" pitchFamily="34" charset="0"/>
                <a:cs typeface="Calibri" panose="020F0502020204030204" pitchFamily="34" charset="0"/>
              </a:rPr>
              <a:t>სოციალური მხარდაჭერის დონე.</a:t>
            </a:r>
          </a:p>
        </p:txBody>
      </p:sp>
    </p:spTree>
    <p:extLst>
      <p:ext uri="{BB962C8B-B14F-4D97-AF65-F5344CB8AC3E}">
        <p14:creationId xmlns:p14="http://schemas.microsoft.com/office/powerpoint/2010/main" val="31405460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sz="2900" dirty="0">
                <a:solidFill>
                  <a:schemeClr val="bg1"/>
                </a:solidFill>
                <a:latin typeface="Calibri" panose="020F0502020204030204" pitchFamily="34" charset="0"/>
                <a:cs typeface="Calibri" panose="020F0502020204030204" pitchFamily="34" charset="0"/>
              </a:rPr>
              <a:t>მედიატორი ცვლადები</a:t>
            </a:r>
            <a:endParaRPr lang="en-US" altLang="en-US" sz="2900" dirty="0">
              <a:solidFill>
                <a:schemeClr val="bg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9003CB55-B9E4-BC82-D3AD-3B28554164DA}"/>
              </a:ext>
            </a:extLst>
          </p:cNvPr>
          <p:cNvSpPr txBox="1"/>
          <p:nvPr/>
        </p:nvSpPr>
        <p:spPr>
          <a:xfrm>
            <a:off x="224227" y="453982"/>
            <a:ext cx="11688023" cy="2862322"/>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მედიატორი (</a:t>
            </a:r>
            <a:r>
              <a:rPr lang="en-US" sz="2000" b="1" dirty="0">
                <a:latin typeface="Calibri" panose="020F0502020204030204" pitchFamily="34" charset="0"/>
                <a:cs typeface="Calibri" panose="020F0502020204030204" pitchFamily="34" charset="0"/>
              </a:rPr>
              <a:t>Mediator)</a:t>
            </a:r>
            <a:r>
              <a:rPr lang="en-US" sz="2000" dirty="0">
                <a:latin typeface="Calibri" panose="020F0502020204030204" pitchFamily="34" charset="0"/>
                <a:cs typeface="Calibri" panose="020F0502020204030204" pitchFamily="34" charset="0"/>
              </a:rPr>
              <a:t> </a:t>
            </a:r>
            <a:r>
              <a:rPr lang="ka-GE" sz="2000" dirty="0">
                <a:latin typeface="Calibri" panose="020F0502020204030204" pitchFamily="34" charset="0"/>
                <a:cs typeface="Calibri" panose="020F0502020204030204" pitchFamily="34" charset="0"/>
              </a:rPr>
              <a:t>არის ცვლადი, რომელიც ახდენს გავლენას ორ სხვა ცვლადს შორის ურთიერთობაზე. როდესაც მედიატორი მოქმედებს, იგი შუამავლის როლს ასრულებს და იმოქმედებს იმისთვის, რომ გაარკვიოს, როგორ უკავშირდებიან ცვლადები ერთმანეთს. </a:t>
            </a:r>
            <a:r>
              <a:rPr lang="ka-GE" sz="2000" b="1" dirty="0">
                <a:latin typeface="Calibri" panose="020F0502020204030204" pitchFamily="34" charset="0"/>
                <a:cs typeface="Calibri" panose="020F0502020204030204" pitchFamily="34" charset="0"/>
              </a:rPr>
              <a:t>მედიაცია</a:t>
            </a:r>
            <a:r>
              <a:rPr lang="ka-GE" sz="2000" dirty="0">
                <a:latin typeface="Calibri" panose="020F0502020204030204" pitchFamily="34" charset="0"/>
                <a:cs typeface="Calibri" panose="020F0502020204030204" pitchFamily="34" charset="0"/>
              </a:rPr>
              <a:t> აღნიშნავს პროცესს, როდესაც ერთი ცვლადი (მედიატორი) გავლენას ახდენს სხვა ორი ცვლადის (განაპირობებელი და შედეგი) ურთიერთობაზე. მედიატორმა ცვლადმა შეიძლება ითამაშოს მნიშვნელოვანი როლი კვლევაში, რადგან იგი ხელს უწყობს უკეთ გავიგოთ ურთიერთობები და მიზეზობრივი კავშირები ცვლადებს შორის. მედიაციის გამოყენება ხშირად ხდება სოციალური მეცნიერებების, ფსიქოლოგიის და ეკონომიკის კვლევებში, რათა გაიგონ, როგორ მოქმედებენ სხვადასხვა ფაქტორები ერთმანეთზე.</a:t>
            </a:r>
          </a:p>
        </p:txBody>
      </p:sp>
      <p:pic>
        <p:nvPicPr>
          <p:cNvPr id="10" name="Picture 9">
            <a:extLst>
              <a:ext uri="{FF2B5EF4-FFF2-40B4-BE49-F238E27FC236}">
                <a16:creationId xmlns:a16="http://schemas.microsoft.com/office/drawing/2014/main" id="{35930830-E15B-BF43-C9DA-AAA91C66409E}"/>
              </a:ext>
            </a:extLst>
          </p:cNvPr>
          <p:cNvPicPr>
            <a:picLocks noChangeAspect="1"/>
          </p:cNvPicPr>
          <p:nvPr/>
        </p:nvPicPr>
        <p:blipFill>
          <a:blip r:embed="rId3"/>
          <a:stretch>
            <a:fillRect/>
          </a:stretch>
        </p:blipFill>
        <p:spPr>
          <a:xfrm>
            <a:off x="8473750" y="4068147"/>
            <a:ext cx="3718249" cy="2789853"/>
          </a:xfrm>
          <a:prstGeom prst="rect">
            <a:avLst/>
          </a:prstGeom>
        </p:spPr>
      </p:pic>
      <p:pic>
        <p:nvPicPr>
          <p:cNvPr id="7" name="Picture 6">
            <a:extLst>
              <a:ext uri="{FF2B5EF4-FFF2-40B4-BE49-F238E27FC236}">
                <a16:creationId xmlns:a16="http://schemas.microsoft.com/office/drawing/2014/main" id="{EC740657-ABC3-1581-42A2-CB8E9577838B}"/>
              </a:ext>
            </a:extLst>
          </p:cNvPr>
          <p:cNvPicPr>
            <a:picLocks noChangeAspect="1"/>
          </p:cNvPicPr>
          <p:nvPr/>
        </p:nvPicPr>
        <p:blipFill>
          <a:blip r:embed="rId4"/>
          <a:stretch>
            <a:fillRect/>
          </a:stretch>
        </p:blipFill>
        <p:spPr>
          <a:xfrm>
            <a:off x="0" y="3825089"/>
            <a:ext cx="3032911" cy="3032911"/>
          </a:xfrm>
          <a:prstGeom prst="rect">
            <a:avLst/>
          </a:prstGeom>
        </p:spPr>
      </p:pic>
      <p:cxnSp>
        <p:nvCxnSpPr>
          <p:cNvPr id="13" name="Straight Arrow Connector 12">
            <a:extLst>
              <a:ext uri="{FF2B5EF4-FFF2-40B4-BE49-F238E27FC236}">
                <a16:creationId xmlns:a16="http://schemas.microsoft.com/office/drawing/2014/main" id="{1DFBCE49-428C-0E0A-34E6-69A9182C3118}"/>
              </a:ext>
            </a:extLst>
          </p:cNvPr>
          <p:cNvCxnSpPr/>
          <p:nvPr/>
        </p:nvCxnSpPr>
        <p:spPr>
          <a:xfrm>
            <a:off x="3032911" y="6002448"/>
            <a:ext cx="5440839" cy="0"/>
          </a:xfrm>
          <a:prstGeom prst="straightConnector1">
            <a:avLst/>
          </a:prstGeom>
          <a:ln w="25400">
            <a:solidFill>
              <a:srgbClr val="1F23A9"/>
            </a:solidFill>
            <a:tailEnd type="stealth"/>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0213BF6-310B-F1E9-4F17-F421B0B681A8}"/>
              </a:ext>
            </a:extLst>
          </p:cNvPr>
          <p:cNvCxnSpPr>
            <a:cxnSpLocks/>
          </p:cNvCxnSpPr>
          <p:nvPr/>
        </p:nvCxnSpPr>
        <p:spPr>
          <a:xfrm flipV="1">
            <a:off x="3032911" y="4463359"/>
            <a:ext cx="2127564" cy="1539089"/>
          </a:xfrm>
          <a:prstGeom prst="straightConnector1">
            <a:avLst/>
          </a:prstGeom>
          <a:ln w="25400">
            <a:solidFill>
              <a:srgbClr val="1F23A9"/>
            </a:solidFill>
            <a:tailEnd type="stealth"/>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08EEEB2-D344-314A-7C02-C88A3962595C}"/>
              </a:ext>
            </a:extLst>
          </p:cNvPr>
          <p:cNvSpPr txBox="1"/>
          <p:nvPr/>
        </p:nvSpPr>
        <p:spPr>
          <a:xfrm rot="19466020">
            <a:off x="2113828" y="3798212"/>
            <a:ext cx="3309556" cy="1477328"/>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საერთო მეგობრები, ოჯახის წევრები, მშობლები, იუმორი, კომუნიკაციის სტილი, ემოციური ინტელექტი</a:t>
            </a:r>
            <a:r>
              <a:rPr lang="en-US" dirty="0">
                <a:solidFill>
                  <a:srgbClr val="1F23A9"/>
                </a:solidFill>
                <a:latin typeface="Calibri" panose="020F0502020204030204" pitchFamily="34" charset="0"/>
                <a:cs typeface="Calibri" panose="020F0502020204030204" pitchFamily="34" charset="0"/>
              </a:rPr>
              <a:t>, </a:t>
            </a:r>
            <a:r>
              <a:rPr lang="ka-GE" dirty="0">
                <a:solidFill>
                  <a:srgbClr val="1F23A9"/>
                </a:solidFill>
                <a:latin typeface="Calibri" panose="020F0502020204030204" pitchFamily="34" charset="0"/>
                <a:cs typeface="Calibri" panose="020F0502020204030204" pitchFamily="34" charset="0"/>
              </a:rPr>
              <a:t>სასიამოვნო გარემო და სხვა.</a:t>
            </a:r>
            <a:endParaRPr lang="en-US" dirty="0">
              <a:solidFill>
                <a:srgbClr val="1F23A9"/>
              </a:solidFill>
              <a:latin typeface="Calibri" panose="020F0502020204030204" pitchFamily="34" charset="0"/>
              <a:cs typeface="Calibri" panose="020F0502020204030204" pitchFamily="34" charset="0"/>
            </a:endParaRPr>
          </a:p>
        </p:txBody>
      </p:sp>
      <p:sp>
        <p:nvSpPr>
          <p:cNvPr id="20" name="TextBox 19">
            <a:extLst>
              <a:ext uri="{FF2B5EF4-FFF2-40B4-BE49-F238E27FC236}">
                <a16:creationId xmlns:a16="http://schemas.microsoft.com/office/drawing/2014/main" id="{F252FE2D-CD27-9DEA-77B8-884EBBAC72E5}"/>
              </a:ext>
            </a:extLst>
          </p:cNvPr>
          <p:cNvSpPr txBox="1"/>
          <p:nvPr/>
        </p:nvSpPr>
        <p:spPr>
          <a:xfrm>
            <a:off x="4727840" y="6089235"/>
            <a:ext cx="3251200" cy="369332"/>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ურთირთობის ხარისხი</a:t>
            </a:r>
            <a:endParaRPr lang="en-US" dirty="0">
              <a:solidFill>
                <a:srgbClr val="1F23A9"/>
              </a:solidFill>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FDA7D744-1DD4-1AF7-353A-1D9CE5B1C354}"/>
              </a:ext>
            </a:extLst>
          </p:cNvPr>
          <p:cNvSpPr txBox="1"/>
          <p:nvPr/>
        </p:nvSpPr>
        <p:spPr>
          <a:xfrm>
            <a:off x="9609905" y="3615164"/>
            <a:ext cx="1390887" cy="369332"/>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განწყობა</a:t>
            </a:r>
            <a:endParaRPr lang="en-US" dirty="0">
              <a:solidFill>
                <a:srgbClr val="1F23A9"/>
              </a:solidFill>
              <a:latin typeface="Calibri" panose="020F0502020204030204" pitchFamily="34" charset="0"/>
              <a:cs typeface="Calibri" panose="020F0502020204030204" pitchFamily="34" charset="0"/>
            </a:endParaRPr>
          </a:p>
        </p:txBody>
      </p:sp>
      <p:cxnSp>
        <p:nvCxnSpPr>
          <p:cNvPr id="6" name="Straight Arrow Connector 5">
            <a:extLst>
              <a:ext uri="{FF2B5EF4-FFF2-40B4-BE49-F238E27FC236}">
                <a16:creationId xmlns:a16="http://schemas.microsoft.com/office/drawing/2014/main" id="{BB241150-3BD3-E944-F865-C1A2504CC278}"/>
              </a:ext>
            </a:extLst>
          </p:cNvPr>
          <p:cNvCxnSpPr>
            <a:cxnSpLocks/>
            <a:stCxn id="16" idx="3"/>
            <a:endCxn id="10" idx="1"/>
          </p:cNvCxnSpPr>
          <p:nvPr/>
        </p:nvCxnSpPr>
        <p:spPr>
          <a:xfrm>
            <a:off x="7319126" y="4194644"/>
            <a:ext cx="1154624" cy="1268430"/>
          </a:xfrm>
          <a:prstGeom prst="straightConnector1">
            <a:avLst/>
          </a:prstGeom>
          <a:ln w="25400">
            <a:solidFill>
              <a:srgbClr val="1F23A9"/>
            </a:solidFill>
            <a:tailEnd type="stealth"/>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5CD5CD1C-783D-0D0C-6C67-A32E78E62203}"/>
              </a:ext>
            </a:extLst>
          </p:cNvPr>
          <p:cNvPicPr>
            <a:picLocks noChangeAspect="1"/>
          </p:cNvPicPr>
          <p:nvPr/>
        </p:nvPicPr>
        <p:blipFill>
          <a:blip r:embed="rId5"/>
          <a:stretch>
            <a:fillRect/>
          </a:stretch>
        </p:blipFill>
        <p:spPr>
          <a:xfrm>
            <a:off x="5162575" y="3216113"/>
            <a:ext cx="2156551" cy="1957061"/>
          </a:xfrm>
          <a:prstGeom prst="rect">
            <a:avLst/>
          </a:prstGeom>
        </p:spPr>
      </p:pic>
    </p:spTree>
    <p:extLst>
      <p:ext uri="{BB962C8B-B14F-4D97-AF65-F5344CB8AC3E}">
        <p14:creationId xmlns:p14="http://schemas.microsoft.com/office/powerpoint/2010/main" val="9190860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sz="2900" dirty="0">
                <a:solidFill>
                  <a:schemeClr val="bg1"/>
                </a:solidFill>
                <a:latin typeface="Calibri" panose="020F0502020204030204" pitchFamily="34" charset="0"/>
                <a:cs typeface="Calibri" panose="020F0502020204030204" pitchFamily="34" charset="0"/>
              </a:rPr>
              <a:t>მედაიტორი ცვლადების მაგალითები</a:t>
            </a:r>
            <a:endParaRPr lang="en-US" altLang="en-US" sz="2900" dirty="0">
              <a:solidFill>
                <a:schemeClr val="bg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9003CB55-B9E4-BC82-D3AD-3B28554164DA}"/>
              </a:ext>
            </a:extLst>
          </p:cNvPr>
          <p:cNvSpPr txBox="1"/>
          <p:nvPr/>
        </p:nvSpPr>
        <p:spPr>
          <a:xfrm>
            <a:off x="251988" y="318714"/>
            <a:ext cx="11688023" cy="2123658"/>
          </a:xfrm>
          <a:prstGeom prst="rect">
            <a:avLst/>
          </a:prstGeom>
          <a:noFill/>
        </p:spPr>
        <p:txBody>
          <a:bodyPr wrap="square">
            <a:spAutoFit/>
          </a:bodyPr>
          <a:lstStyle/>
          <a:p>
            <a:endParaRPr lang="ka-GE" sz="600" dirty="0">
              <a:latin typeface="Calibri" panose="020F0502020204030204" pitchFamily="34" charset="0"/>
              <a:cs typeface="Calibri" panose="020F0502020204030204" pitchFamily="34" charset="0"/>
            </a:endParaRPr>
          </a:p>
          <a:p>
            <a:r>
              <a:rPr lang="ka-GE" b="1" dirty="0">
                <a:latin typeface="Calibri" panose="020F0502020204030204" pitchFamily="34" charset="0"/>
                <a:cs typeface="Calibri" panose="020F0502020204030204" pitchFamily="34" charset="0"/>
              </a:rPr>
              <a:t>1. </a:t>
            </a:r>
            <a:r>
              <a:rPr lang="ka-GE" dirty="0">
                <a:latin typeface="Calibri" panose="020F0502020204030204" pitchFamily="34" charset="0"/>
                <a:cs typeface="Calibri" panose="020F0502020204030204" pitchFamily="34" charset="0"/>
              </a:rPr>
              <a:t>მაგალითად, მაღალი სომატური ძალა (განმაპირობებელი ცვლადი) შეიძლება გაზარდოს ახალგაზრდების თვითშეფასება (მედიატორი), რაც თავის მხრივ ზრდის ფიზიკურ აქტივობას (შედეგი ცვლადი). აქ თვითშეფასება მოქმედებს როგორც მედიატორი, რადგან ის იმოქმედებს სომატური ძალის და ფიზიკური აქტივობის შორის კავშირზე.</a:t>
            </a:r>
          </a:p>
          <a:p>
            <a:r>
              <a:rPr lang="ka-GE" b="1" dirty="0">
                <a:latin typeface="Calibri" panose="020F0502020204030204" pitchFamily="34" charset="0"/>
                <a:cs typeface="Calibri" panose="020F0502020204030204" pitchFamily="34" charset="0"/>
              </a:rPr>
              <a:t>გამნაპირობებელი ცვლადი: სომატური ძალა</a:t>
            </a:r>
          </a:p>
          <a:p>
            <a:r>
              <a:rPr lang="ka-GE" b="1" dirty="0">
                <a:latin typeface="Calibri" panose="020F0502020204030204" pitchFamily="34" charset="0"/>
                <a:cs typeface="Calibri" panose="020F0502020204030204" pitchFamily="34" charset="0"/>
              </a:rPr>
              <a:t>მედიატორი: </a:t>
            </a:r>
            <a:r>
              <a:rPr lang="ka-GE" b="1" dirty="0">
                <a:solidFill>
                  <a:srgbClr val="FE007C"/>
                </a:solidFill>
                <a:latin typeface="Calibri" panose="020F0502020204030204" pitchFamily="34" charset="0"/>
                <a:cs typeface="Calibri" panose="020F0502020204030204" pitchFamily="34" charset="0"/>
              </a:rPr>
              <a:t>თვითშეფასება</a:t>
            </a:r>
          </a:p>
          <a:p>
            <a:r>
              <a:rPr lang="ka-GE" b="1" dirty="0">
                <a:latin typeface="Calibri" panose="020F0502020204030204" pitchFamily="34" charset="0"/>
                <a:cs typeface="Calibri" panose="020F0502020204030204" pitchFamily="34" charset="0"/>
              </a:rPr>
              <a:t>შედეგი ცვლადი: ფიზიკური აქტივობა</a:t>
            </a:r>
            <a:endParaRPr lang="ka-GE" dirty="0">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723AC26F-CD03-14C5-E153-BA2FCBBDF1B3}"/>
              </a:ext>
            </a:extLst>
          </p:cNvPr>
          <p:cNvSpPr txBox="1"/>
          <p:nvPr/>
        </p:nvSpPr>
        <p:spPr>
          <a:xfrm>
            <a:off x="251987" y="2551837"/>
            <a:ext cx="11688023" cy="1754326"/>
          </a:xfrm>
          <a:prstGeom prst="rect">
            <a:avLst/>
          </a:prstGeom>
          <a:noFill/>
        </p:spPr>
        <p:txBody>
          <a:bodyPr wrap="square">
            <a:spAutoFit/>
          </a:bodyPr>
          <a:lstStyle/>
          <a:p>
            <a:r>
              <a:rPr lang="ka-GE" b="1" dirty="0">
                <a:latin typeface="Calibri" panose="020F0502020204030204" pitchFamily="34" charset="0"/>
                <a:cs typeface="Calibri" panose="020F0502020204030204" pitchFamily="34" charset="0"/>
              </a:rPr>
              <a:t>2. </a:t>
            </a:r>
            <a:r>
              <a:rPr lang="ka-GE" dirty="0">
                <a:latin typeface="Calibri" panose="020F0502020204030204" pitchFamily="34" charset="0"/>
                <a:cs typeface="Calibri" panose="020F0502020204030204" pitchFamily="34" charset="0"/>
              </a:rPr>
              <a:t>სამუშაო გარემო (განაპირობებელი ცვლადი) შეიძლება გაზარდოს თანამშრომლების სამუშაო სიხარული (მედიატორი), რაც თავის მხრივ გაზრდის მათი წარმოების დონეს (შედეგი ცვლადი). აქ, სამუშაო სიხარული წარმოადგენს მედიატორს, რომელიც აჭარბებს სამუშაო გარემოს გავლენას თანამშრომლების წარმოებაზე.</a:t>
            </a:r>
            <a:r>
              <a:rPr lang="en-US" b="1" dirty="0">
                <a:latin typeface="Calibri" panose="020F0502020204030204" pitchFamily="34" charset="0"/>
                <a:cs typeface="Calibri" panose="020F0502020204030204" pitchFamily="34" charset="0"/>
              </a:rPr>
              <a:t> </a:t>
            </a:r>
            <a:r>
              <a:rPr lang="ka-GE" b="1" dirty="0">
                <a:latin typeface="Calibri" panose="020F0502020204030204" pitchFamily="34" charset="0"/>
                <a:cs typeface="Calibri" panose="020F0502020204030204" pitchFamily="34" charset="0"/>
              </a:rPr>
              <a:t>განაპირობებელი ცვლადი: სამუშაო გარემო</a:t>
            </a:r>
            <a:br>
              <a:rPr lang="ka-GE" dirty="0">
                <a:latin typeface="Calibri" panose="020F0502020204030204" pitchFamily="34" charset="0"/>
                <a:cs typeface="Calibri" panose="020F0502020204030204" pitchFamily="34" charset="0"/>
              </a:rPr>
            </a:br>
            <a:r>
              <a:rPr lang="ka-GE" b="1" dirty="0">
                <a:latin typeface="Calibri" panose="020F0502020204030204" pitchFamily="34" charset="0"/>
                <a:cs typeface="Calibri" panose="020F0502020204030204" pitchFamily="34" charset="0"/>
              </a:rPr>
              <a:t>მედიატორი: </a:t>
            </a:r>
            <a:r>
              <a:rPr lang="ka-GE" b="1" dirty="0">
                <a:solidFill>
                  <a:srgbClr val="FE007C"/>
                </a:solidFill>
                <a:latin typeface="Calibri" panose="020F0502020204030204" pitchFamily="34" charset="0"/>
                <a:cs typeface="Calibri" panose="020F0502020204030204" pitchFamily="34" charset="0"/>
              </a:rPr>
              <a:t>სამუშაო სიხარული</a:t>
            </a:r>
            <a:br>
              <a:rPr lang="ka-GE" dirty="0">
                <a:latin typeface="Calibri" panose="020F0502020204030204" pitchFamily="34" charset="0"/>
                <a:cs typeface="Calibri" panose="020F0502020204030204" pitchFamily="34" charset="0"/>
              </a:rPr>
            </a:br>
            <a:r>
              <a:rPr lang="ka-GE" b="1" dirty="0">
                <a:latin typeface="Calibri" panose="020F0502020204030204" pitchFamily="34" charset="0"/>
                <a:cs typeface="Calibri" panose="020F0502020204030204" pitchFamily="34" charset="0"/>
              </a:rPr>
              <a:t>შედეგი ცვლადი: წარმოება</a:t>
            </a:r>
            <a:endParaRPr lang="ka-GE" b="1" dirty="0">
              <a:solidFill>
                <a:srgbClr val="FE007C"/>
              </a:solidFill>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901B34B0-C23C-24EB-7702-71719223557F}"/>
              </a:ext>
            </a:extLst>
          </p:cNvPr>
          <p:cNvSpPr txBox="1"/>
          <p:nvPr/>
        </p:nvSpPr>
        <p:spPr>
          <a:xfrm>
            <a:off x="251987" y="4402676"/>
            <a:ext cx="11940012" cy="1754326"/>
          </a:xfrm>
          <a:prstGeom prst="rect">
            <a:avLst/>
          </a:prstGeom>
          <a:noFill/>
        </p:spPr>
        <p:txBody>
          <a:bodyPr wrap="square">
            <a:spAutoFit/>
          </a:bodyPr>
          <a:lstStyle/>
          <a:p>
            <a:r>
              <a:rPr lang="ka-GE" b="1" dirty="0">
                <a:latin typeface="Calibri" panose="020F0502020204030204" pitchFamily="34" charset="0"/>
                <a:cs typeface="Calibri" panose="020F0502020204030204" pitchFamily="34" charset="0"/>
              </a:rPr>
              <a:t>3. </a:t>
            </a:r>
            <a:r>
              <a:rPr lang="ka-GE" dirty="0">
                <a:latin typeface="Calibri" panose="020F0502020204030204" pitchFamily="34" charset="0"/>
                <a:cs typeface="Calibri" panose="020F0502020204030204" pitchFamily="34" charset="0"/>
              </a:rPr>
              <a:t>განათლება (განაპირობებელი ცვლადი) შეიძლება გაზარდოს სტუდენტების კავშირები/კავშირების ქსელი (მედიატორი), რაც გაზრდის მათი სამსახურის მიღების ალბათობას (შედეგი ცვლადი). აქ, კავშირები მოქმედებს მედიატორად, რადგან ისინი ხელს უწყობენ განათლების და სამსახურის მიღების შანსებს შორის კავშირს.</a:t>
            </a:r>
          </a:p>
          <a:p>
            <a:r>
              <a:rPr lang="ka-GE" b="1" dirty="0">
                <a:latin typeface="Calibri" panose="020F0502020204030204" pitchFamily="34" charset="0"/>
                <a:cs typeface="Calibri" panose="020F0502020204030204" pitchFamily="34" charset="0"/>
              </a:rPr>
              <a:t>განაპირობებელი ცვლადი: განათლება</a:t>
            </a:r>
            <a:br>
              <a:rPr lang="ka-GE" dirty="0">
                <a:latin typeface="Calibri" panose="020F0502020204030204" pitchFamily="34" charset="0"/>
                <a:cs typeface="Calibri" panose="020F0502020204030204" pitchFamily="34" charset="0"/>
              </a:rPr>
            </a:br>
            <a:r>
              <a:rPr lang="ka-GE" b="1" dirty="0">
                <a:latin typeface="Calibri" panose="020F0502020204030204" pitchFamily="34" charset="0"/>
                <a:cs typeface="Calibri" panose="020F0502020204030204" pitchFamily="34" charset="0"/>
              </a:rPr>
              <a:t>მედიატორი: </a:t>
            </a:r>
            <a:r>
              <a:rPr lang="ka-GE" b="1" dirty="0">
                <a:solidFill>
                  <a:srgbClr val="FE007C"/>
                </a:solidFill>
                <a:latin typeface="Calibri" panose="020F0502020204030204" pitchFamily="34" charset="0"/>
                <a:cs typeface="Calibri" panose="020F0502020204030204" pitchFamily="34" charset="0"/>
              </a:rPr>
              <a:t>კავშირები/კავშირების ქსელი</a:t>
            </a:r>
            <a:br>
              <a:rPr lang="ka-GE" dirty="0">
                <a:latin typeface="Calibri" panose="020F0502020204030204" pitchFamily="34" charset="0"/>
                <a:cs typeface="Calibri" panose="020F0502020204030204" pitchFamily="34" charset="0"/>
              </a:rPr>
            </a:br>
            <a:r>
              <a:rPr lang="ka-GE" b="1" dirty="0">
                <a:latin typeface="Calibri" panose="020F0502020204030204" pitchFamily="34" charset="0"/>
                <a:cs typeface="Calibri" panose="020F0502020204030204" pitchFamily="34" charset="0"/>
              </a:rPr>
              <a:t>შედეგი ცვლადი: სამსახურის მიღების ალბათობა</a:t>
            </a:r>
            <a:endParaRPr lang="ka-GE" b="1" dirty="0">
              <a:solidFill>
                <a:srgbClr val="FE007C"/>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712074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sz="2900" dirty="0">
                <a:solidFill>
                  <a:schemeClr val="bg1"/>
                </a:solidFill>
                <a:latin typeface="Calibri" panose="020F0502020204030204" pitchFamily="34" charset="0"/>
                <a:cs typeface="Calibri" panose="020F0502020204030204" pitchFamily="34" charset="0"/>
              </a:rPr>
              <a:t>საკონტროლო ცვლადები</a:t>
            </a:r>
            <a:endParaRPr lang="en-US" altLang="en-US" sz="2900" dirty="0">
              <a:solidFill>
                <a:schemeClr val="bg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9003CB55-B9E4-BC82-D3AD-3B28554164DA}"/>
              </a:ext>
            </a:extLst>
          </p:cNvPr>
          <p:cNvSpPr txBox="1"/>
          <p:nvPr/>
        </p:nvSpPr>
        <p:spPr>
          <a:xfrm>
            <a:off x="224227" y="453982"/>
            <a:ext cx="11688023" cy="1938992"/>
          </a:xfrm>
          <a:prstGeom prst="rect">
            <a:avLst/>
          </a:prstGeom>
          <a:noFill/>
        </p:spPr>
        <p:txBody>
          <a:bodyPr wrap="square">
            <a:spAutoFit/>
          </a:bodyPr>
          <a:lstStyle/>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საკონტროლო ცვლადი (</a:t>
            </a:r>
            <a:r>
              <a:rPr lang="en-US" sz="2000" b="1" dirty="0">
                <a:latin typeface="Calibri" panose="020F0502020204030204" pitchFamily="34" charset="0"/>
                <a:cs typeface="Calibri" panose="020F0502020204030204" pitchFamily="34" charset="0"/>
              </a:rPr>
              <a:t>Control Variable)</a:t>
            </a:r>
            <a:r>
              <a:rPr lang="en-US" sz="2000" dirty="0">
                <a:latin typeface="Calibri" panose="020F0502020204030204" pitchFamily="34" charset="0"/>
                <a:cs typeface="Calibri" panose="020F0502020204030204" pitchFamily="34" charset="0"/>
              </a:rPr>
              <a:t> </a:t>
            </a:r>
            <a:r>
              <a:rPr lang="ka-GE" sz="2000" dirty="0">
                <a:latin typeface="Calibri" panose="020F0502020204030204" pitchFamily="34" charset="0"/>
                <a:cs typeface="Calibri" panose="020F0502020204030204" pitchFamily="34" charset="0"/>
              </a:rPr>
              <a:t>არის ცვლადი, რომელიც შენარჩუნდება სტატისტიკურ ანალიზში, რათა მოაშოროს მისი გავლენა ან განსხვავებები კვლევითი პროცესიდან. საკონტროლო ცვლადების გამოყენება ხელს უწყობს იმას, რომ შედეგები იყოს უფრო ზუსტი და კონკრეტული, რადგან მათ არ შეუძლიათ გავლენა მოახდინონ კვლევის მთავარ ცვლადებზე. საკონტროლო ცვლადები მნიშვნელოვანია, რათა მივიღოთ ზუსტი და მართებული დასკვნები კვლევის პროცესში, რაც გამორიცხავს სხვა ფაქტორების გავლენას.</a:t>
            </a:r>
          </a:p>
        </p:txBody>
      </p:sp>
      <p:pic>
        <p:nvPicPr>
          <p:cNvPr id="10" name="Picture 9">
            <a:extLst>
              <a:ext uri="{FF2B5EF4-FFF2-40B4-BE49-F238E27FC236}">
                <a16:creationId xmlns:a16="http://schemas.microsoft.com/office/drawing/2014/main" id="{35930830-E15B-BF43-C9DA-AAA91C66409E}"/>
              </a:ext>
            </a:extLst>
          </p:cNvPr>
          <p:cNvPicPr>
            <a:picLocks noChangeAspect="1"/>
          </p:cNvPicPr>
          <p:nvPr/>
        </p:nvPicPr>
        <p:blipFill>
          <a:blip r:embed="rId3"/>
          <a:stretch>
            <a:fillRect/>
          </a:stretch>
        </p:blipFill>
        <p:spPr>
          <a:xfrm>
            <a:off x="8473750" y="4068147"/>
            <a:ext cx="3718249" cy="2789853"/>
          </a:xfrm>
          <a:prstGeom prst="rect">
            <a:avLst/>
          </a:prstGeom>
        </p:spPr>
      </p:pic>
      <p:pic>
        <p:nvPicPr>
          <p:cNvPr id="7" name="Picture 6">
            <a:extLst>
              <a:ext uri="{FF2B5EF4-FFF2-40B4-BE49-F238E27FC236}">
                <a16:creationId xmlns:a16="http://schemas.microsoft.com/office/drawing/2014/main" id="{EC740657-ABC3-1581-42A2-CB8E9577838B}"/>
              </a:ext>
            </a:extLst>
          </p:cNvPr>
          <p:cNvPicPr>
            <a:picLocks noChangeAspect="1"/>
          </p:cNvPicPr>
          <p:nvPr/>
        </p:nvPicPr>
        <p:blipFill>
          <a:blip r:embed="rId4"/>
          <a:stretch>
            <a:fillRect/>
          </a:stretch>
        </p:blipFill>
        <p:spPr>
          <a:xfrm>
            <a:off x="0" y="3825089"/>
            <a:ext cx="3032911" cy="3032911"/>
          </a:xfrm>
          <a:prstGeom prst="rect">
            <a:avLst/>
          </a:prstGeom>
        </p:spPr>
      </p:pic>
      <p:cxnSp>
        <p:nvCxnSpPr>
          <p:cNvPr id="13" name="Straight Arrow Connector 12">
            <a:extLst>
              <a:ext uri="{FF2B5EF4-FFF2-40B4-BE49-F238E27FC236}">
                <a16:creationId xmlns:a16="http://schemas.microsoft.com/office/drawing/2014/main" id="{1DFBCE49-428C-0E0A-34E6-69A9182C3118}"/>
              </a:ext>
            </a:extLst>
          </p:cNvPr>
          <p:cNvCxnSpPr/>
          <p:nvPr/>
        </p:nvCxnSpPr>
        <p:spPr>
          <a:xfrm>
            <a:off x="3032911" y="6002448"/>
            <a:ext cx="5440839" cy="0"/>
          </a:xfrm>
          <a:prstGeom prst="straightConnector1">
            <a:avLst/>
          </a:prstGeom>
          <a:ln w="25400">
            <a:solidFill>
              <a:srgbClr val="1F23A9"/>
            </a:solidFill>
            <a:tailEnd type="stealth"/>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DAC797F2-20FB-11D2-D974-6FDB3D5F18CE}"/>
              </a:ext>
            </a:extLst>
          </p:cNvPr>
          <p:cNvPicPr>
            <a:picLocks noChangeAspect="1"/>
          </p:cNvPicPr>
          <p:nvPr/>
        </p:nvPicPr>
        <p:blipFill>
          <a:blip r:embed="rId5"/>
          <a:stretch>
            <a:fillRect/>
          </a:stretch>
        </p:blipFill>
        <p:spPr>
          <a:xfrm>
            <a:off x="5351459" y="2558473"/>
            <a:ext cx="2082649" cy="2374741"/>
          </a:xfrm>
          <a:prstGeom prst="rect">
            <a:avLst/>
          </a:prstGeom>
        </p:spPr>
      </p:pic>
      <p:cxnSp>
        <p:nvCxnSpPr>
          <p:cNvPr id="15" name="Straight Arrow Connector 14">
            <a:extLst>
              <a:ext uri="{FF2B5EF4-FFF2-40B4-BE49-F238E27FC236}">
                <a16:creationId xmlns:a16="http://schemas.microsoft.com/office/drawing/2014/main" id="{A0213BF6-310B-F1E9-4F17-F421B0B681A8}"/>
              </a:ext>
            </a:extLst>
          </p:cNvPr>
          <p:cNvCxnSpPr>
            <a:cxnSpLocks/>
            <a:stCxn id="19" idx="2"/>
          </p:cNvCxnSpPr>
          <p:nvPr/>
        </p:nvCxnSpPr>
        <p:spPr>
          <a:xfrm flipH="1">
            <a:off x="6085964" y="4933214"/>
            <a:ext cx="306820" cy="1069234"/>
          </a:xfrm>
          <a:prstGeom prst="straightConnector1">
            <a:avLst/>
          </a:prstGeom>
          <a:ln w="25400">
            <a:solidFill>
              <a:srgbClr val="1F23A9"/>
            </a:solidFill>
            <a:tailEnd type="stealth"/>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08EEEB2-D344-314A-7C02-C88A3962595C}"/>
              </a:ext>
            </a:extLst>
          </p:cNvPr>
          <p:cNvSpPr txBox="1"/>
          <p:nvPr/>
        </p:nvSpPr>
        <p:spPr>
          <a:xfrm>
            <a:off x="501385" y="2662310"/>
            <a:ext cx="4226455" cy="1200329"/>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ასაკი, განათლება, სოციალური სტატუსი, ურთიერთობის გამოცდილება, პერიოდი, ხანგრძლივობა </a:t>
            </a:r>
            <a:endParaRPr lang="en-US" dirty="0">
              <a:solidFill>
                <a:srgbClr val="1F23A9"/>
              </a:solidFill>
              <a:latin typeface="Calibri" panose="020F0502020204030204" pitchFamily="34" charset="0"/>
              <a:cs typeface="Calibri" panose="020F0502020204030204" pitchFamily="34" charset="0"/>
            </a:endParaRPr>
          </a:p>
        </p:txBody>
      </p:sp>
      <p:sp>
        <p:nvSpPr>
          <p:cNvPr id="20" name="TextBox 19">
            <a:extLst>
              <a:ext uri="{FF2B5EF4-FFF2-40B4-BE49-F238E27FC236}">
                <a16:creationId xmlns:a16="http://schemas.microsoft.com/office/drawing/2014/main" id="{F252FE2D-CD27-9DEA-77B8-884EBBAC72E5}"/>
              </a:ext>
            </a:extLst>
          </p:cNvPr>
          <p:cNvSpPr txBox="1"/>
          <p:nvPr/>
        </p:nvSpPr>
        <p:spPr>
          <a:xfrm>
            <a:off x="4727840" y="6089235"/>
            <a:ext cx="3251200" cy="369332"/>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ურთირთობის ხარისხი</a:t>
            </a:r>
            <a:endParaRPr lang="en-US" dirty="0">
              <a:solidFill>
                <a:srgbClr val="1F23A9"/>
              </a:solidFill>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FDA7D744-1DD4-1AF7-353A-1D9CE5B1C354}"/>
              </a:ext>
            </a:extLst>
          </p:cNvPr>
          <p:cNvSpPr txBox="1"/>
          <p:nvPr/>
        </p:nvSpPr>
        <p:spPr>
          <a:xfrm>
            <a:off x="9609905" y="3615164"/>
            <a:ext cx="1390887" cy="369332"/>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განწყობა</a:t>
            </a:r>
            <a:endParaRPr lang="en-US" dirty="0">
              <a:solidFill>
                <a:srgbClr val="1F23A9"/>
              </a:solidFill>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52C448CB-6FC3-5F2F-73A8-A700AA1CCB4E}"/>
              </a:ext>
            </a:extLst>
          </p:cNvPr>
          <p:cNvSpPr txBox="1"/>
          <p:nvPr/>
        </p:nvSpPr>
        <p:spPr>
          <a:xfrm rot="19618141">
            <a:off x="3954410" y="3724211"/>
            <a:ext cx="2025895" cy="369332"/>
          </a:xfrm>
          <a:prstGeom prst="rect">
            <a:avLst/>
          </a:prstGeom>
          <a:noFill/>
        </p:spPr>
        <p:txBody>
          <a:bodyPr wrap="square" rtlCol="0">
            <a:spAutoFit/>
          </a:bodyPr>
          <a:lstStyle/>
          <a:p>
            <a:r>
              <a:rPr lang="ka-GE" dirty="0">
                <a:solidFill>
                  <a:srgbClr val="FE007C"/>
                </a:solidFill>
                <a:latin typeface="Calibri" panose="020F0502020204030204" pitchFamily="34" charset="0"/>
                <a:cs typeface="Calibri" panose="020F0502020204030204" pitchFamily="34" charset="0"/>
              </a:rPr>
              <a:t>ეს კაი მარა...</a:t>
            </a:r>
            <a:endParaRPr lang="en-US" dirty="0">
              <a:solidFill>
                <a:srgbClr val="FE007C"/>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657397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altLang="en-US" sz="3200" dirty="0">
                <a:solidFill>
                  <a:schemeClr val="bg1"/>
                </a:solidFill>
                <a:latin typeface="Calibri" panose="020F0502020204030204" pitchFamily="34" charset="0"/>
                <a:cs typeface="Calibri" panose="020F0502020204030204" pitchFamily="34" charset="0"/>
              </a:rPr>
              <a:t>სამეცნიერო კვლევის მეთოდები</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F741CB1E-3377-8AE5-B072-015821D8325C}"/>
              </a:ext>
            </a:extLst>
          </p:cNvPr>
          <p:cNvSpPr txBox="1">
            <a:spLocks/>
          </p:cNvSpPr>
          <p:nvPr/>
        </p:nvSpPr>
        <p:spPr>
          <a:xfrm>
            <a:off x="208230" y="548982"/>
            <a:ext cx="11206684" cy="900131"/>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alibri" panose="020F0502020204030204" pitchFamily="34" charset="0"/>
                <a:cs typeface="Calibri" panose="020F0502020204030204" pitchFamily="34" charset="0"/>
              </a:rPr>
              <a:t>1) </a:t>
            </a:r>
            <a:r>
              <a:rPr lang="ka-GE" sz="3200" b="1" dirty="0">
                <a:latin typeface="Calibri" panose="020F0502020204030204" pitchFamily="34" charset="0"/>
                <a:cs typeface="Calibri" panose="020F0502020204030204" pitchFamily="34" charset="0"/>
              </a:rPr>
              <a:t>რაოდენობრივი კვლევა (</a:t>
            </a:r>
            <a:r>
              <a:rPr lang="en-US" sz="3200" b="1" dirty="0">
                <a:latin typeface="Calibri" panose="020F0502020204030204" pitchFamily="34" charset="0"/>
                <a:cs typeface="Calibri" panose="020F0502020204030204" pitchFamily="34" charset="0"/>
              </a:rPr>
              <a:t>Qualitative Research</a:t>
            </a:r>
            <a:r>
              <a:rPr lang="ka-GE" sz="3200" b="1" dirty="0">
                <a:latin typeface="Calibri" panose="020F0502020204030204" pitchFamily="34" charset="0"/>
                <a:cs typeface="Calibri" panose="020F0502020204030204" pitchFamily="34" charset="0"/>
              </a:rPr>
              <a:t>)</a:t>
            </a:r>
          </a:p>
        </p:txBody>
      </p:sp>
      <p:sp>
        <p:nvSpPr>
          <p:cNvPr id="8" name="TextBox 7">
            <a:extLst>
              <a:ext uri="{FF2B5EF4-FFF2-40B4-BE49-F238E27FC236}">
                <a16:creationId xmlns:a16="http://schemas.microsoft.com/office/drawing/2014/main" id="{4EBAD644-6445-CAC3-2593-F8D6B55502EC}"/>
              </a:ext>
            </a:extLst>
          </p:cNvPr>
          <p:cNvSpPr txBox="1"/>
          <p:nvPr/>
        </p:nvSpPr>
        <p:spPr>
          <a:xfrm>
            <a:off x="208230" y="1100698"/>
            <a:ext cx="11923958" cy="5016758"/>
          </a:xfrm>
          <a:prstGeom prst="rect">
            <a:avLst/>
          </a:prstGeom>
          <a:noFill/>
        </p:spPr>
        <p:txBody>
          <a:bodyPr wrap="square">
            <a:spAutoFit/>
          </a:bodyPr>
          <a:lstStyle/>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რა არის?</a:t>
            </a:r>
            <a:endParaRPr lang="ka-GE" sz="20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ka-GE" sz="2000" dirty="0">
                <a:latin typeface="Calibri" panose="020F0502020204030204" pitchFamily="34" charset="0"/>
                <a:cs typeface="Calibri" panose="020F0502020204030204" pitchFamily="34" charset="0"/>
              </a:rPr>
              <a:t>რაოდენობრივი (რიცხვითი) კვლევის მეთოდი არის ისეთი ტიპის კვლევა, რომელიც მონაცემების შეგროვებას და ანალიზს ახორციელებს რაოდენობრივი მაჩვენებლების მეშვეობით. ეს მონაცემები ჩვეულებრივ რიცხვებით არის წარმოდგენილი და მიზნად ისახავს დადგენილი ჰიპოთეზის შემოწმებას ან კონკრეტული ფაქტების შესწავლას. რაოდენობრივი კვლევა მოიცავს მონაცემების სტატისტიკურ ანალიზს და გამოიყენება დასკვნების განზოგადებისთვის (გენერალიზაციისთვის).</a:t>
            </a:r>
          </a:p>
          <a:p>
            <a:pPr marL="742950" lvl="1" indent="-28575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რაოდენობრივი კვლევის მახასიათებლები</a:t>
            </a:r>
            <a:endParaRPr lang="ka-GE" sz="20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რიცხვებზე დაფუძნებული მონაცემები:</a:t>
            </a:r>
            <a:r>
              <a:rPr lang="ka-GE" sz="2000" dirty="0">
                <a:latin typeface="Calibri" panose="020F0502020204030204" pitchFamily="34" charset="0"/>
                <a:cs typeface="Calibri" panose="020F0502020204030204" pitchFamily="34" charset="0"/>
              </a:rPr>
              <a:t> მონაცემები გროვდება რიცხვებით (მაგალითად, პროცენტები, საშუალო მაჩვენებლები, დიაპაზონები, გაბნევის მაჩვენებლები და სხვა).</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სტატისტიკური ანალიზი:</a:t>
            </a:r>
            <a:r>
              <a:rPr lang="ka-GE" sz="2000" dirty="0">
                <a:latin typeface="Calibri" panose="020F0502020204030204" pitchFamily="34" charset="0"/>
                <a:cs typeface="Calibri" panose="020F0502020204030204" pitchFamily="34" charset="0"/>
              </a:rPr>
              <a:t> მონაცემების ანალიზი ძირითადად ტარდება სტატისტიკური მეთოდებით.</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გეგმიური და სტრუქტურირებული:</a:t>
            </a:r>
            <a:r>
              <a:rPr lang="ka-GE" sz="2000" dirty="0">
                <a:latin typeface="Calibri" panose="020F0502020204030204" pitchFamily="34" charset="0"/>
                <a:cs typeface="Calibri" panose="020F0502020204030204" pitchFamily="34" charset="0"/>
              </a:rPr>
              <a:t> რაოდენობრივი კვლევა ხშირად ტარდება წინასწარ განსაზღვრული დიზაინის მიხედვით, როგორიცაა ექსპერიმენტები, გამოკითხვები ან ტესტირება.</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გენერალიზაცია:</a:t>
            </a:r>
            <a:r>
              <a:rPr lang="ka-GE" sz="2000" dirty="0">
                <a:latin typeface="Calibri" panose="020F0502020204030204" pitchFamily="34" charset="0"/>
                <a:cs typeface="Calibri" panose="020F0502020204030204" pitchFamily="34" charset="0"/>
              </a:rPr>
              <a:t> კვლევის მიზანია დასკვნების განზოგადება მთელ პოპულაციაზე.</a:t>
            </a:r>
            <a:endParaRPr lang="en-US" sz="2000" dirty="0">
              <a:latin typeface="Calibri" panose="020F0502020204030204" pitchFamily="34" charset="0"/>
              <a:cs typeface="Calibri" panose="020F0502020204030204" pitchFamily="34" charset="0"/>
            </a:endParaRP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97B8E01C-7200-CF84-41E8-D88C766D4083}"/>
                  </a:ext>
                </a:extLst>
              </p14:cNvPr>
              <p14:cNvContentPartPr/>
              <p14:nvPr/>
            </p14:nvContentPartPr>
            <p14:xfrm>
              <a:off x="8157037" y="2505304"/>
              <a:ext cx="3620880" cy="66600"/>
            </p14:xfrm>
          </p:contentPart>
        </mc:Choice>
        <mc:Fallback xmlns="">
          <p:pic>
            <p:nvPicPr>
              <p:cNvPr id="2" name="Ink 1">
                <a:extLst>
                  <a:ext uri="{FF2B5EF4-FFF2-40B4-BE49-F238E27FC236}">
                    <a16:creationId xmlns:a16="http://schemas.microsoft.com/office/drawing/2014/main" id="{97B8E01C-7200-CF84-41E8-D88C766D4083}"/>
                  </a:ext>
                </a:extLst>
              </p:cNvPr>
              <p:cNvPicPr/>
              <p:nvPr/>
            </p:nvPicPr>
            <p:blipFill>
              <a:blip r:embed="rId3"/>
              <a:stretch>
                <a:fillRect/>
              </a:stretch>
            </p:blipFill>
            <p:spPr>
              <a:xfrm>
                <a:off x="8103037" y="2397664"/>
                <a:ext cx="3728520" cy="2822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A1DCCDFC-760E-5420-9E74-E2948D161832}"/>
                  </a:ext>
                </a:extLst>
              </p14:cNvPr>
              <p14:cNvContentPartPr/>
              <p14:nvPr/>
            </p14:nvContentPartPr>
            <p14:xfrm>
              <a:off x="1058917" y="2823544"/>
              <a:ext cx="4163760" cy="73800"/>
            </p14:xfrm>
          </p:contentPart>
        </mc:Choice>
        <mc:Fallback xmlns="">
          <p:pic>
            <p:nvPicPr>
              <p:cNvPr id="3" name="Ink 2">
                <a:extLst>
                  <a:ext uri="{FF2B5EF4-FFF2-40B4-BE49-F238E27FC236}">
                    <a16:creationId xmlns:a16="http://schemas.microsoft.com/office/drawing/2014/main" id="{A1DCCDFC-760E-5420-9E74-E2948D161832}"/>
                  </a:ext>
                </a:extLst>
              </p:cNvPr>
              <p:cNvPicPr/>
              <p:nvPr/>
            </p:nvPicPr>
            <p:blipFill>
              <a:blip r:embed="rId5"/>
              <a:stretch>
                <a:fillRect/>
              </a:stretch>
            </p:blipFill>
            <p:spPr>
              <a:xfrm>
                <a:off x="1005277" y="2715904"/>
                <a:ext cx="4271400" cy="289440"/>
              </a:xfrm>
              <a:prstGeom prst="rect">
                <a:avLst/>
              </a:prstGeom>
            </p:spPr>
          </p:pic>
        </mc:Fallback>
      </mc:AlternateContent>
    </p:spTree>
    <p:extLst>
      <p:ext uri="{BB962C8B-B14F-4D97-AF65-F5344CB8AC3E}">
        <p14:creationId xmlns:p14="http://schemas.microsoft.com/office/powerpoint/2010/main" val="33366818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sz="2900" dirty="0">
                <a:solidFill>
                  <a:schemeClr val="bg1"/>
                </a:solidFill>
                <a:latin typeface="Calibri" panose="020F0502020204030204" pitchFamily="34" charset="0"/>
                <a:cs typeface="Calibri" panose="020F0502020204030204" pitchFamily="34" charset="0"/>
              </a:rPr>
              <a:t>საკონტროლო ცვლადების მაგალითები</a:t>
            </a:r>
            <a:endParaRPr lang="en-US" altLang="en-US" sz="2900" dirty="0">
              <a:solidFill>
                <a:schemeClr val="bg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9003CB55-B9E4-BC82-D3AD-3B28554164DA}"/>
              </a:ext>
            </a:extLst>
          </p:cNvPr>
          <p:cNvSpPr txBox="1"/>
          <p:nvPr/>
        </p:nvSpPr>
        <p:spPr>
          <a:xfrm>
            <a:off x="251988" y="318714"/>
            <a:ext cx="11688023" cy="1938992"/>
          </a:xfrm>
          <a:prstGeom prst="rect">
            <a:avLst/>
          </a:prstGeom>
          <a:noFill/>
        </p:spPr>
        <p:txBody>
          <a:bodyPr wrap="square">
            <a:spAutoFit/>
          </a:bodyPr>
          <a:lstStyle/>
          <a:p>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1. საწვავის ტიპი</a:t>
            </a:r>
            <a:endParaRPr lang="ka-GE" sz="2000"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sz="2000" dirty="0">
                <a:latin typeface="Calibri" panose="020F0502020204030204" pitchFamily="34" charset="0"/>
                <a:cs typeface="Calibri" panose="020F0502020204030204" pitchFamily="34" charset="0"/>
              </a:rPr>
              <a:t> თუ კვლევა მიმდინარეობს ავტომობილების საწვავის ეფექტურობაზე, საკონტროლო ცვლადი შეიძლება იყოს საწვავის ტიპი (ბენზინი, დიზელი). ეს საშუალებას აძლევს კვლევას დაადგინოს, თუ როგორ მოქმედებს თითოეული ტიპი, რაც ხელს უშლის საწვავის ტიპის განსხვავებების გავლენას შედეგებზე.</a:t>
            </a:r>
          </a:p>
        </p:txBody>
      </p:sp>
      <p:sp>
        <p:nvSpPr>
          <p:cNvPr id="8" name="TextBox 7">
            <a:extLst>
              <a:ext uri="{FF2B5EF4-FFF2-40B4-BE49-F238E27FC236}">
                <a16:creationId xmlns:a16="http://schemas.microsoft.com/office/drawing/2014/main" id="{723AC26F-CD03-14C5-E153-BA2FCBBDF1B3}"/>
              </a:ext>
            </a:extLst>
          </p:cNvPr>
          <p:cNvSpPr txBox="1"/>
          <p:nvPr/>
        </p:nvSpPr>
        <p:spPr>
          <a:xfrm>
            <a:off x="251988" y="2455323"/>
            <a:ext cx="11688023" cy="1631216"/>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2. სკოლის ტიპი</a:t>
            </a:r>
            <a:endParaRPr lang="ka-GE" sz="2000"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sz="2000" dirty="0">
                <a:latin typeface="Calibri" panose="020F0502020204030204" pitchFamily="34" charset="0"/>
                <a:cs typeface="Calibri" panose="020F0502020204030204" pitchFamily="34" charset="0"/>
              </a:rPr>
              <a:t> თუ კვლევა ეხება სტუდენტების წარმატებას, საკონტროლო ცვლადი შეიძლება იყოს სკოლის ტიპი (კერძო, სახელმწიფო), სკოლის ადგილმდებარეობა (ქალაქი, სოფელი, მაღალმთიანი დასახლება). ეს საშუალებას აძლევს მკვლევარებს გააანალიზონ სტუდენტების წარმატება, გამორიცხოს სკოლის ტიპის განსხვავებები.</a:t>
            </a:r>
          </a:p>
        </p:txBody>
      </p:sp>
      <p:sp>
        <p:nvSpPr>
          <p:cNvPr id="10" name="TextBox 9">
            <a:extLst>
              <a:ext uri="{FF2B5EF4-FFF2-40B4-BE49-F238E27FC236}">
                <a16:creationId xmlns:a16="http://schemas.microsoft.com/office/drawing/2014/main" id="{901B34B0-C23C-24EB-7702-71719223557F}"/>
              </a:ext>
            </a:extLst>
          </p:cNvPr>
          <p:cNvSpPr txBox="1"/>
          <p:nvPr/>
        </p:nvSpPr>
        <p:spPr>
          <a:xfrm>
            <a:off x="251987" y="4284156"/>
            <a:ext cx="11940012" cy="1323439"/>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3. ასაკი</a:t>
            </a:r>
            <a:endParaRPr lang="ka-GE" sz="2000"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sz="2000" dirty="0">
                <a:latin typeface="Calibri" panose="020F0502020204030204" pitchFamily="34" charset="0"/>
                <a:cs typeface="Calibri" panose="020F0502020204030204" pitchFamily="34" charset="0"/>
              </a:rPr>
              <a:t> თუ კვლევა ეხება ჯანმრთელობას და ფიზიკური აქტივობას, საკონტროლო ცვლადი შეიძლება იყოს ადამიანის ასაკი. ეს საშუალებას აძლევს კვლევას დაადგინოს, თუ როგორ მოქმედებს ასაკი ჯანმრთელობაზე და აქტივობაზე.</a:t>
            </a:r>
          </a:p>
        </p:txBody>
      </p:sp>
    </p:spTree>
    <p:extLst>
      <p:ext uri="{BB962C8B-B14F-4D97-AF65-F5344CB8AC3E}">
        <p14:creationId xmlns:p14="http://schemas.microsoft.com/office/powerpoint/2010/main" val="24127726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sz="2900" dirty="0">
                <a:solidFill>
                  <a:schemeClr val="bg1"/>
                </a:solidFill>
                <a:latin typeface="Calibri" panose="020F0502020204030204" pitchFamily="34" charset="0"/>
                <a:cs typeface="Calibri" panose="020F0502020204030204" pitchFamily="34" charset="0"/>
              </a:rPr>
              <a:t>საკონტროლო ცვლადების მაგალითები</a:t>
            </a:r>
            <a:endParaRPr lang="en-US" altLang="en-US" sz="2900" dirty="0">
              <a:solidFill>
                <a:schemeClr val="bg1"/>
              </a:solidFill>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901B34B0-C23C-24EB-7702-71719223557F}"/>
              </a:ext>
            </a:extLst>
          </p:cNvPr>
          <p:cNvSpPr txBox="1"/>
          <p:nvPr/>
        </p:nvSpPr>
        <p:spPr>
          <a:xfrm>
            <a:off x="125994" y="426532"/>
            <a:ext cx="11940012" cy="2246769"/>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ხშირ შემთხვევაში ერთი და იგივე ცვლადი, შეიძლება წარმოადგენდეს როგორც დამოკიდებულ, ასევე დამოუკიდებელ ან საკონტროლო ცვლადს, ასეთ შემთხვევაში ვამბობთ, რომ საქმე გვაქვს შერეული როლის მქონე</a:t>
            </a:r>
            <a:r>
              <a:rPr lang="en-US" sz="2000" b="1" dirty="0">
                <a:latin typeface="Calibri" panose="020F0502020204030204" pitchFamily="34" charset="0"/>
                <a:cs typeface="Calibri" panose="020F0502020204030204" pitchFamily="34" charset="0"/>
              </a:rPr>
              <a:t> </a:t>
            </a:r>
            <a:r>
              <a:rPr lang="ka-GE" sz="2000" b="1" dirty="0">
                <a:latin typeface="Calibri" panose="020F0502020204030204" pitchFamily="34" charset="0"/>
                <a:cs typeface="Calibri" panose="020F0502020204030204" pitchFamily="34" charset="0"/>
              </a:rPr>
              <a:t>ცვლადთან (</a:t>
            </a:r>
            <a:r>
              <a:rPr lang="en-US" sz="2000" b="1" dirty="0">
                <a:latin typeface="Calibri" panose="020F0502020204030204" pitchFamily="34" charset="0"/>
                <a:cs typeface="Calibri" panose="020F0502020204030204" pitchFamily="34" charset="0"/>
              </a:rPr>
              <a:t>Confounding Variable)</a:t>
            </a:r>
            <a:r>
              <a:rPr lang="ka-GE" sz="2000" b="1" dirty="0">
                <a:latin typeface="Calibri" panose="020F0502020204030204" pitchFamily="34" charset="0"/>
                <a:cs typeface="Calibri" panose="020F0502020204030204" pitchFamily="34" charset="0"/>
              </a:rPr>
              <a:t>.</a:t>
            </a:r>
            <a:r>
              <a:rPr lang="en-US" sz="2000" dirty="0">
                <a:latin typeface="Calibri" panose="020F0502020204030204" pitchFamily="34" charset="0"/>
                <a:cs typeface="Calibri" panose="020F0502020204030204" pitchFamily="34" charset="0"/>
              </a:rPr>
              <a:t> </a:t>
            </a:r>
            <a:r>
              <a:rPr lang="ka-GE" sz="2000" dirty="0">
                <a:latin typeface="Calibri" panose="020F0502020204030204" pitchFamily="34" charset="0"/>
                <a:cs typeface="Calibri" panose="020F0502020204030204" pitchFamily="34" charset="0"/>
              </a:rPr>
              <a:t>ეს არის ცვლადი, რომელიც შემთხვევით ზღუდავს ან ცვლის ორ ცვლადს შორის ურთიერთქმედებას და კავშირს, რამაც შეიძლება შეაფერხოს კვლევის შედეგების ზუსტ ინტერპრეტაცია. </a:t>
            </a:r>
          </a:p>
          <a:p>
            <a:r>
              <a:rPr lang="ka-GE" sz="2000" dirty="0">
                <a:latin typeface="Calibri" panose="020F0502020204030204" pitchFamily="34" charset="0"/>
                <a:cs typeface="Calibri" panose="020F0502020204030204" pitchFamily="34" charset="0"/>
              </a:rPr>
              <a:t>ეს ცვლადი შეიძლება იყოს როგორც დამოუკიდებელი, ისე დამოკიდებული, და ის შეიძლება გავლენას ახდენდეს როგორც განმაპირობებელ ცვლადებზე, ისე შედეგზე.</a:t>
            </a:r>
          </a:p>
        </p:txBody>
      </p:sp>
      <p:pic>
        <p:nvPicPr>
          <p:cNvPr id="2" name="Picture 1">
            <a:extLst>
              <a:ext uri="{FF2B5EF4-FFF2-40B4-BE49-F238E27FC236}">
                <a16:creationId xmlns:a16="http://schemas.microsoft.com/office/drawing/2014/main" id="{90420327-875A-286A-6286-CFC99A19B539}"/>
              </a:ext>
            </a:extLst>
          </p:cNvPr>
          <p:cNvPicPr>
            <a:picLocks noChangeAspect="1"/>
          </p:cNvPicPr>
          <p:nvPr/>
        </p:nvPicPr>
        <p:blipFill>
          <a:blip r:embed="rId3"/>
          <a:stretch>
            <a:fillRect/>
          </a:stretch>
        </p:blipFill>
        <p:spPr>
          <a:xfrm>
            <a:off x="8473750" y="4068147"/>
            <a:ext cx="3718249" cy="2789853"/>
          </a:xfrm>
          <a:prstGeom prst="rect">
            <a:avLst/>
          </a:prstGeom>
        </p:spPr>
      </p:pic>
      <p:pic>
        <p:nvPicPr>
          <p:cNvPr id="5" name="Picture 4">
            <a:extLst>
              <a:ext uri="{FF2B5EF4-FFF2-40B4-BE49-F238E27FC236}">
                <a16:creationId xmlns:a16="http://schemas.microsoft.com/office/drawing/2014/main" id="{9A75F1FB-7F03-E55E-7C20-0F39630EE172}"/>
              </a:ext>
            </a:extLst>
          </p:cNvPr>
          <p:cNvPicPr>
            <a:picLocks noChangeAspect="1"/>
          </p:cNvPicPr>
          <p:nvPr/>
        </p:nvPicPr>
        <p:blipFill>
          <a:blip r:embed="rId4"/>
          <a:stretch>
            <a:fillRect/>
          </a:stretch>
        </p:blipFill>
        <p:spPr>
          <a:xfrm>
            <a:off x="0" y="3825089"/>
            <a:ext cx="3032911" cy="3032911"/>
          </a:xfrm>
          <a:prstGeom prst="rect">
            <a:avLst/>
          </a:prstGeom>
        </p:spPr>
      </p:pic>
      <p:cxnSp>
        <p:nvCxnSpPr>
          <p:cNvPr id="6" name="Straight Arrow Connector 5">
            <a:extLst>
              <a:ext uri="{FF2B5EF4-FFF2-40B4-BE49-F238E27FC236}">
                <a16:creationId xmlns:a16="http://schemas.microsoft.com/office/drawing/2014/main" id="{52A2AB67-A4A4-CF3D-7EEB-A268CCE58AF7}"/>
              </a:ext>
            </a:extLst>
          </p:cNvPr>
          <p:cNvCxnSpPr/>
          <p:nvPr/>
        </p:nvCxnSpPr>
        <p:spPr>
          <a:xfrm>
            <a:off x="3032911" y="6002448"/>
            <a:ext cx="5440839" cy="0"/>
          </a:xfrm>
          <a:prstGeom prst="straightConnector1">
            <a:avLst/>
          </a:prstGeom>
          <a:ln w="25400">
            <a:solidFill>
              <a:srgbClr val="1F23A9"/>
            </a:solidFill>
            <a:tailEnd type="stealth"/>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76AA6277-2053-2D53-2237-55DDA3739AE3}"/>
              </a:ext>
            </a:extLst>
          </p:cNvPr>
          <p:cNvPicPr>
            <a:picLocks noChangeAspect="1"/>
          </p:cNvPicPr>
          <p:nvPr/>
        </p:nvPicPr>
        <p:blipFill>
          <a:blip r:embed="rId5"/>
          <a:stretch>
            <a:fillRect/>
          </a:stretch>
        </p:blipFill>
        <p:spPr>
          <a:xfrm>
            <a:off x="5507667" y="2747376"/>
            <a:ext cx="2082649" cy="2374741"/>
          </a:xfrm>
          <a:prstGeom prst="rect">
            <a:avLst/>
          </a:prstGeom>
        </p:spPr>
      </p:pic>
      <p:cxnSp>
        <p:nvCxnSpPr>
          <p:cNvPr id="9" name="Straight Arrow Connector 8">
            <a:extLst>
              <a:ext uri="{FF2B5EF4-FFF2-40B4-BE49-F238E27FC236}">
                <a16:creationId xmlns:a16="http://schemas.microsoft.com/office/drawing/2014/main" id="{39A6D2C7-EDF8-ECFD-4EC0-37FB577BB53D}"/>
              </a:ext>
            </a:extLst>
          </p:cNvPr>
          <p:cNvCxnSpPr>
            <a:cxnSpLocks/>
            <a:stCxn id="7" idx="2"/>
          </p:cNvCxnSpPr>
          <p:nvPr/>
        </p:nvCxnSpPr>
        <p:spPr>
          <a:xfrm flipH="1">
            <a:off x="6242172" y="5122117"/>
            <a:ext cx="306820" cy="1069234"/>
          </a:xfrm>
          <a:prstGeom prst="straightConnector1">
            <a:avLst/>
          </a:prstGeom>
          <a:ln w="25400">
            <a:solidFill>
              <a:srgbClr val="1F23A9"/>
            </a:solidFill>
            <a:tailEnd type="stealth"/>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18C8496-778B-AA37-7254-006F70A9A5FE}"/>
              </a:ext>
            </a:extLst>
          </p:cNvPr>
          <p:cNvSpPr txBox="1"/>
          <p:nvPr/>
        </p:nvSpPr>
        <p:spPr>
          <a:xfrm>
            <a:off x="485772" y="2747376"/>
            <a:ext cx="4226455" cy="1200329"/>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ასაკი, განათლება, სოციალური სტატუსი, ურთიერთობის გამოცდილება, პერიოდი, ხანგრძლივობა </a:t>
            </a:r>
            <a:endParaRPr lang="en-US" dirty="0">
              <a:solidFill>
                <a:srgbClr val="1F23A9"/>
              </a:solidFill>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C09476F5-B625-326F-C12E-5DBFE3F962DD}"/>
              </a:ext>
            </a:extLst>
          </p:cNvPr>
          <p:cNvSpPr txBox="1"/>
          <p:nvPr/>
        </p:nvSpPr>
        <p:spPr>
          <a:xfrm>
            <a:off x="4727840" y="6089235"/>
            <a:ext cx="3251200" cy="369332"/>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ურთირთობის ხარისხი</a:t>
            </a:r>
            <a:endParaRPr lang="en-US" dirty="0">
              <a:solidFill>
                <a:srgbClr val="1F23A9"/>
              </a:solidFill>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9BD8EB45-7548-9081-B39D-CE817B38EDFC}"/>
              </a:ext>
            </a:extLst>
          </p:cNvPr>
          <p:cNvSpPr txBox="1"/>
          <p:nvPr/>
        </p:nvSpPr>
        <p:spPr>
          <a:xfrm>
            <a:off x="9609905" y="3615164"/>
            <a:ext cx="1390887" cy="369332"/>
          </a:xfrm>
          <a:prstGeom prst="rect">
            <a:avLst/>
          </a:prstGeom>
          <a:noFill/>
        </p:spPr>
        <p:txBody>
          <a:bodyPr wrap="square" rtlCol="0">
            <a:spAutoFit/>
          </a:bodyPr>
          <a:lstStyle/>
          <a:p>
            <a:r>
              <a:rPr lang="ka-GE" dirty="0">
                <a:solidFill>
                  <a:srgbClr val="1F23A9"/>
                </a:solidFill>
                <a:latin typeface="Calibri" panose="020F0502020204030204" pitchFamily="34" charset="0"/>
                <a:cs typeface="Calibri" panose="020F0502020204030204" pitchFamily="34" charset="0"/>
              </a:rPr>
              <a:t>განწყობა</a:t>
            </a:r>
            <a:endParaRPr lang="en-US" dirty="0">
              <a:solidFill>
                <a:srgbClr val="1F23A9"/>
              </a:solidFill>
              <a:latin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712C8CEA-99B1-0251-A3FC-081529BF814E}"/>
              </a:ext>
            </a:extLst>
          </p:cNvPr>
          <p:cNvSpPr txBox="1"/>
          <p:nvPr/>
        </p:nvSpPr>
        <p:spPr>
          <a:xfrm rot="19618141">
            <a:off x="3954410" y="3724211"/>
            <a:ext cx="2025895" cy="369332"/>
          </a:xfrm>
          <a:prstGeom prst="rect">
            <a:avLst/>
          </a:prstGeom>
          <a:noFill/>
        </p:spPr>
        <p:txBody>
          <a:bodyPr wrap="square" rtlCol="0">
            <a:spAutoFit/>
          </a:bodyPr>
          <a:lstStyle/>
          <a:p>
            <a:r>
              <a:rPr lang="ka-GE" dirty="0">
                <a:solidFill>
                  <a:srgbClr val="FE007C"/>
                </a:solidFill>
                <a:latin typeface="Calibri" panose="020F0502020204030204" pitchFamily="34" charset="0"/>
                <a:cs typeface="Calibri" panose="020F0502020204030204" pitchFamily="34" charset="0"/>
              </a:rPr>
              <a:t>ეს კაი მარა...</a:t>
            </a:r>
            <a:endParaRPr lang="en-US" dirty="0">
              <a:solidFill>
                <a:srgbClr val="FE007C"/>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294022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sz="2900" dirty="0">
                <a:solidFill>
                  <a:schemeClr val="bg1"/>
                </a:solidFill>
                <a:latin typeface="Calibri" panose="020F0502020204030204" pitchFamily="34" charset="0"/>
                <a:cs typeface="Calibri" panose="020F0502020204030204" pitchFamily="34" charset="0"/>
              </a:rPr>
              <a:t>შერეული როლის მქონე ცვლადების მაგალითები</a:t>
            </a:r>
            <a:endParaRPr lang="en-US" altLang="en-US" sz="2900" dirty="0">
              <a:solidFill>
                <a:schemeClr val="bg1"/>
              </a:solidFill>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723AC26F-CD03-14C5-E153-BA2FCBBDF1B3}"/>
              </a:ext>
            </a:extLst>
          </p:cNvPr>
          <p:cNvSpPr txBox="1"/>
          <p:nvPr/>
        </p:nvSpPr>
        <p:spPr>
          <a:xfrm>
            <a:off x="251987" y="686461"/>
            <a:ext cx="11688023" cy="1631216"/>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1. ბუნებრივი განათება</a:t>
            </a:r>
            <a:endParaRPr lang="ka-GE" sz="2000"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sz="2000" dirty="0">
                <a:latin typeface="Calibri" panose="020F0502020204030204" pitchFamily="34" charset="0"/>
                <a:cs typeface="Calibri" panose="020F0502020204030204" pitchFamily="34" charset="0"/>
              </a:rPr>
              <a:t> კვლევა, რომელიც სწავლობს მაღაზიაში პროდუქტის გაყიდვების გავლენას მომხმარებლის ფსიქოლოგიურ მდგომარეობაზე, შესაძლოა შეიცავდეს ბუნებრივ განათებას (მაგალითად, დღის დრო). ბუნებრივი განათება შეიძლება ზეგავლენა მოახდინოს მომხმარებლის განწყობაზე და ამით გაყიდვების რაოდენობაზე.</a:t>
            </a:r>
          </a:p>
        </p:txBody>
      </p:sp>
      <p:sp>
        <p:nvSpPr>
          <p:cNvPr id="10" name="TextBox 9">
            <a:extLst>
              <a:ext uri="{FF2B5EF4-FFF2-40B4-BE49-F238E27FC236}">
                <a16:creationId xmlns:a16="http://schemas.microsoft.com/office/drawing/2014/main" id="{901B34B0-C23C-24EB-7702-71719223557F}"/>
              </a:ext>
            </a:extLst>
          </p:cNvPr>
          <p:cNvSpPr txBox="1"/>
          <p:nvPr/>
        </p:nvSpPr>
        <p:spPr>
          <a:xfrm>
            <a:off x="251986" y="2674522"/>
            <a:ext cx="11814017" cy="1631216"/>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2. სოციალური სტატუსი</a:t>
            </a:r>
            <a:endParaRPr lang="ka-GE" sz="2000"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sz="2000" dirty="0">
                <a:latin typeface="Calibri" panose="020F0502020204030204" pitchFamily="34" charset="0"/>
                <a:cs typeface="Calibri" panose="020F0502020204030204" pitchFamily="34" charset="0"/>
              </a:rPr>
              <a:t> კვლევა, რომელიც სწავლობს განათლების დონეს და ჯანდაცვაზე ზეგავლენას, შესაძლოა შეიცავდეს სოციალურ სტატუსს (მაგალითად, შემოსავალი). სოციალურმა სტატუსმა შეიძლება გავლენა მოახდინოს როგორც განათლებაზე, ისე ჯანდაცვის შედეგებზე და შეცვალოს მათი ურთიერთქმედების ხასიათი.</a:t>
            </a:r>
          </a:p>
        </p:txBody>
      </p:sp>
      <p:sp>
        <p:nvSpPr>
          <p:cNvPr id="5" name="TextBox 4">
            <a:extLst>
              <a:ext uri="{FF2B5EF4-FFF2-40B4-BE49-F238E27FC236}">
                <a16:creationId xmlns:a16="http://schemas.microsoft.com/office/drawing/2014/main" id="{DAB9E0FA-05F3-3880-2DF5-E76CB8007950}"/>
              </a:ext>
            </a:extLst>
          </p:cNvPr>
          <p:cNvSpPr txBox="1"/>
          <p:nvPr/>
        </p:nvSpPr>
        <p:spPr>
          <a:xfrm>
            <a:off x="301025" y="4662583"/>
            <a:ext cx="11589946" cy="1323439"/>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3. ფიზიკური აქტივობა</a:t>
            </a:r>
            <a:endParaRPr lang="ka-GE" sz="2000"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sz="2000" dirty="0">
                <a:latin typeface="Calibri" panose="020F0502020204030204" pitchFamily="34" charset="0"/>
                <a:cs typeface="Calibri" panose="020F0502020204030204" pitchFamily="34" charset="0"/>
              </a:rPr>
              <a:t> კვლევა, რომელიც სწავლობს კვების ჩვევებს და ჯანმრთელობის მდგომარეობას, შეიძლება შეიცავდეს ფიზიკურ აქტივობას როგორც შერეული როლის მქონე</a:t>
            </a:r>
            <a:r>
              <a:rPr lang="en-US" sz="2000" dirty="0">
                <a:latin typeface="Calibri" panose="020F0502020204030204" pitchFamily="34" charset="0"/>
                <a:cs typeface="Calibri" panose="020F0502020204030204" pitchFamily="34" charset="0"/>
              </a:rPr>
              <a:t> </a:t>
            </a:r>
            <a:r>
              <a:rPr lang="ka-GE" sz="2000" dirty="0">
                <a:latin typeface="Calibri" panose="020F0502020204030204" pitchFamily="34" charset="0"/>
                <a:cs typeface="Calibri" panose="020F0502020204030204" pitchFamily="34" charset="0"/>
              </a:rPr>
              <a:t>ცვლადს. ფიზიკური აქტივობამ შეიძლება ზეგავლენა მოახდინოს როგორც კვების ჩვევებზე, ისე ჯანმრთელობის შედეგებზე.</a:t>
            </a:r>
          </a:p>
        </p:txBody>
      </p:sp>
    </p:spTree>
    <p:extLst>
      <p:ext uri="{BB962C8B-B14F-4D97-AF65-F5344CB8AC3E}">
        <p14:creationId xmlns:p14="http://schemas.microsoft.com/office/powerpoint/2010/main" val="15716006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286FF0CD-B0BD-9A09-9876-9D384AB09CED}"/>
              </a:ext>
            </a:extLst>
          </p:cNvPr>
          <p:cNvGraphicFramePr>
            <a:graphicFrameLocks noGrp="1"/>
          </p:cNvGraphicFramePr>
          <p:nvPr>
            <p:extLst>
              <p:ext uri="{D42A27DB-BD31-4B8C-83A1-F6EECF244321}">
                <p14:modId xmlns:p14="http://schemas.microsoft.com/office/powerpoint/2010/main" val="3493498764"/>
              </p:ext>
            </p:extLst>
          </p:nvPr>
        </p:nvGraphicFramePr>
        <p:xfrm>
          <a:off x="311349" y="4966541"/>
          <a:ext cx="4855464" cy="1337310"/>
        </p:xfrm>
        <a:graphic>
          <a:graphicData uri="http://schemas.openxmlformats.org/drawingml/2006/table">
            <a:tbl>
              <a:tblPr>
                <a:tableStyleId>{5C22544A-7EE6-4342-B048-85BDC9FD1C3A}</a:tableStyleId>
              </a:tblPr>
              <a:tblGrid>
                <a:gridCol w="4855464">
                  <a:extLst>
                    <a:ext uri="{9D8B030D-6E8A-4147-A177-3AD203B41FA5}">
                      <a16:colId xmlns:a16="http://schemas.microsoft.com/office/drawing/2014/main" val="3734029119"/>
                    </a:ext>
                  </a:extLst>
                </a:gridCol>
              </a:tblGrid>
              <a:tr h="190500">
                <a:tc>
                  <a:txBody>
                    <a:bodyPr/>
                    <a:lstStyle/>
                    <a:p>
                      <a:pPr algn="l" fontAlgn="ctr"/>
                      <a:r>
                        <a:rPr lang="ka-GE" sz="1400" b="1" u="none" strike="noStrike" dirty="0">
                          <a:effectLst/>
                          <a:latin typeface="Calibri" panose="020F0502020204030204" pitchFamily="34" charset="0"/>
                          <a:cs typeface="Calibri" panose="020F0502020204030204" pitchFamily="34" charset="0"/>
                        </a:rPr>
                        <a:t>4. რომელი მეთოდი გამოიყენება თვისობრივ კვლევაში?</a:t>
                      </a:r>
                      <a:endParaRPr lang="ka-GE" sz="1400" b="1"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noFill/>
                  </a:tcPr>
                </a:tc>
                <a:extLst>
                  <a:ext uri="{0D108BD9-81ED-4DB2-BD59-A6C34878D82A}">
                    <a16:rowId xmlns:a16="http://schemas.microsoft.com/office/drawing/2014/main" val="343128916"/>
                  </a:ext>
                </a:extLst>
              </a:tr>
              <a:tr h="190500">
                <a:tc>
                  <a:txBody>
                    <a:bodyPr/>
                    <a:lstStyle/>
                    <a:p>
                      <a:pPr algn="l"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noFill/>
                  </a:tcPr>
                </a:tc>
                <a:extLst>
                  <a:ext uri="{0D108BD9-81ED-4DB2-BD59-A6C34878D82A}">
                    <a16:rowId xmlns:a16="http://schemas.microsoft.com/office/drawing/2014/main" val="1259934337"/>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a) </a:t>
                      </a:r>
                      <a:r>
                        <a:rPr lang="ka-GE" sz="1400" u="none" strike="noStrike">
                          <a:effectLst/>
                          <a:latin typeface="Calibri" panose="020F0502020204030204" pitchFamily="34" charset="0"/>
                          <a:cs typeface="Calibri" panose="020F0502020204030204" pitchFamily="34" charset="0"/>
                        </a:rPr>
                        <a:t>გამოკითხვა</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208807704"/>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b) </a:t>
                      </a:r>
                      <a:r>
                        <a:rPr lang="ka-GE" sz="1400" u="none" strike="noStrike" dirty="0">
                          <a:effectLst/>
                          <a:latin typeface="Calibri" panose="020F0502020204030204" pitchFamily="34" charset="0"/>
                          <a:cs typeface="Calibri" panose="020F0502020204030204" pitchFamily="34" charset="0"/>
                        </a:rPr>
                        <a:t>ტესტირება</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3892858106"/>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c) </a:t>
                      </a:r>
                      <a:r>
                        <a:rPr lang="ka-GE" sz="1400" u="none" strike="noStrike">
                          <a:effectLst/>
                          <a:latin typeface="Calibri" panose="020F0502020204030204" pitchFamily="34" charset="0"/>
                          <a:cs typeface="Calibri" panose="020F0502020204030204" pitchFamily="34" charset="0"/>
                        </a:rPr>
                        <a:t>ინტერვიუ</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3306807387"/>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d) </a:t>
                      </a:r>
                      <a:r>
                        <a:rPr lang="ka-GE" sz="1400" u="none" strike="noStrike" dirty="0">
                          <a:effectLst/>
                          <a:latin typeface="Calibri" panose="020F0502020204030204" pitchFamily="34" charset="0"/>
                          <a:cs typeface="Calibri" panose="020F0502020204030204" pitchFamily="34" charset="0"/>
                        </a:rPr>
                        <a:t>სტატისტიკური ტესტები</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2942673673"/>
                  </a:ext>
                </a:extLst>
              </a:tr>
            </a:tbl>
          </a:graphicData>
        </a:graphic>
      </p:graphicFrame>
      <p:graphicFrame>
        <p:nvGraphicFramePr>
          <p:cNvPr id="4" name="Table 3">
            <a:extLst>
              <a:ext uri="{FF2B5EF4-FFF2-40B4-BE49-F238E27FC236}">
                <a16:creationId xmlns:a16="http://schemas.microsoft.com/office/drawing/2014/main" id="{5D0E7FF0-7448-000D-734B-BB0ABBFBB0D3}"/>
              </a:ext>
            </a:extLst>
          </p:cNvPr>
          <p:cNvGraphicFramePr>
            <a:graphicFrameLocks noGrp="1"/>
          </p:cNvGraphicFramePr>
          <p:nvPr>
            <p:extLst>
              <p:ext uri="{D42A27DB-BD31-4B8C-83A1-F6EECF244321}">
                <p14:modId xmlns:p14="http://schemas.microsoft.com/office/powerpoint/2010/main" val="1084925362"/>
              </p:ext>
            </p:extLst>
          </p:nvPr>
        </p:nvGraphicFramePr>
        <p:xfrm>
          <a:off x="386492" y="3415845"/>
          <a:ext cx="4529540" cy="1409700"/>
        </p:xfrm>
        <a:graphic>
          <a:graphicData uri="http://schemas.openxmlformats.org/drawingml/2006/table">
            <a:tbl>
              <a:tblPr>
                <a:tableStyleId>{5C22544A-7EE6-4342-B048-85BDC9FD1C3A}</a:tableStyleId>
              </a:tblPr>
              <a:tblGrid>
                <a:gridCol w="4529540">
                  <a:extLst>
                    <a:ext uri="{9D8B030D-6E8A-4147-A177-3AD203B41FA5}">
                      <a16:colId xmlns:a16="http://schemas.microsoft.com/office/drawing/2014/main" val="4156962240"/>
                    </a:ext>
                  </a:extLst>
                </a:gridCol>
              </a:tblGrid>
              <a:tr h="295275">
                <a:tc>
                  <a:txBody>
                    <a:bodyPr/>
                    <a:lstStyle/>
                    <a:p>
                      <a:pPr algn="l" rtl="0" fontAlgn="ctr"/>
                      <a:r>
                        <a:rPr lang="ka-GE" sz="1400" b="1" u="none" strike="noStrike" dirty="0">
                          <a:effectLst/>
                          <a:latin typeface="Calibri" panose="020F0502020204030204" pitchFamily="34" charset="0"/>
                          <a:cs typeface="Calibri" panose="020F0502020204030204" pitchFamily="34" charset="0"/>
                        </a:rPr>
                        <a:t>3. რა არის რაოდენობრივი კვლევის მთავარი მიზანი?</a:t>
                      </a:r>
                      <a:endParaRPr lang="ka-GE" sz="1400" b="1"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noFill/>
                  </a:tcPr>
                </a:tc>
                <a:extLst>
                  <a:ext uri="{0D108BD9-81ED-4DB2-BD59-A6C34878D82A}">
                    <a16:rowId xmlns:a16="http://schemas.microsoft.com/office/drawing/2014/main" val="3358270541"/>
                  </a:ext>
                </a:extLst>
              </a:tr>
              <a:tr h="190500">
                <a:tc>
                  <a:txBody>
                    <a:bodyPr/>
                    <a:lstStyle/>
                    <a:p>
                      <a:pPr algn="l" fontAlgn="ctr"/>
                      <a:endParaRPr lang="en-US" sz="1400" b="0" i="0" u="none" strike="noStrike">
                        <a:solidFill>
                          <a:srgbClr val="000000"/>
                        </a:solidFill>
                        <a:effectLst/>
                        <a:latin typeface="Calibri" panose="020F0502020204030204" pitchFamily="34" charset="0"/>
                        <a:cs typeface="Calibri" panose="020F0502020204030204" pitchFamily="34" charset="0"/>
                      </a:endParaRPr>
                    </a:p>
                  </a:txBody>
                  <a:tcPr marL="85725" marR="9525" marT="9525" marB="0" anchor="ctr">
                    <a:noFill/>
                  </a:tcPr>
                </a:tc>
                <a:extLst>
                  <a:ext uri="{0D108BD9-81ED-4DB2-BD59-A6C34878D82A}">
                    <a16:rowId xmlns:a16="http://schemas.microsoft.com/office/drawing/2014/main" val="4071740434"/>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a) </a:t>
                      </a:r>
                      <a:r>
                        <a:rPr lang="ka-GE" sz="1400" u="none" strike="noStrike" dirty="0">
                          <a:effectLst/>
                          <a:latin typeface="Calibri" panose="020F0502020204030204" pitchFamily="34" charset="0"/>
                          <a:cs typeface="Calibri" panose="020F0502020204030204" pitchFamily="34" charset="0"/>
                        </a:rPr>
                        <a:t>ჰიპოთეზის დადგენა</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316891645"/>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b) </a:t>
                      </a:r>
                      <a:r>
                        <a:rPr lang="ka-GE" sz="1400" u="none" strike="noStrike">
                          <a:effectLst/>
                          <a:latin typeface="Calibri" panose="020F0502020204030204" pitchFamily="34" charset="0"/>
                          <a:cs typeface="Calibri" panose="020F0502020204030204" pitchFamily="34" charset="0"/>
                        </a:rPr>
                        <a:t>ღრმა გაგება</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1835310139"/>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c) </a:t>
                      </a:r>
                      <a:r>
                        <a:rPr lang="ka-GE" sz="1400" u="none" strike="noStrike">
                          <a:effectLst/>
                          <a:latin typeface="Calibri" panose="020F0502020204030204" pitchFamily="34" charset="0"/>
                          <a:cs typeface="Calibri" panose="020F0502020204030204" pitchFamily="34" charset="0"/>
                        </a:rPr>
                        <a:t>გენერალიზაცია</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1158480323"/>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d) </a:t>
                      </a:r>
                      <a:r>
                        <a:rPr lang="ka-GE" sz="1400" u="none" strike="noStrike" dirty="0">
                          <a:effectLst/>
                          <a:latin typeface="Calibri" panose="020F0502020204030204" pitchFamily="34" charset="0"/>
                          <a:cs typeface="Calibri" panose="020F0502020204030204" pitchFamily="34" charset="0"/>
                        </a:rPr>
                        <a:t>შემთხვევითი არჩევა</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88065212"/>
                  </a:ext>
                </a:extLst>
              </a:tr>
            </a:tbl>
          </a:graphicData>
        </a:graphic>
      </p:graphicFrame>
      <p:graphicFrame>
        <p:nvGraphicFramePr>
          <p:cNvPr id="2" name="Table 1">
            <a:extLst>
              <a:ext uri="{FF2B5EF4-FFF2-40B4-BE49-F238E27FC236}">
                <a16:creationId xmlns:a16="http://schemas.microsoft.com/office/drawing/2014/main" id="{46E74984-D6DF-F01A-60C0-080B5D654F4F}"/>
              </a:ext>
            </a:extLst>
          </p:cNvPr>
          <p:cNvGraphicFramePr>
            <a:graphicFrameLocks noGrp="1"/>
          </p:cNvGraphicFramePr>
          <p:nvPr>
            <p:extLst>
              <p:ext uri="{D42A27DB-BD31-4B8C-83A1-F6EECF244321}">
                <p14:modId xmlns:p14="http://schemas.microsoft.com/office/powerpoint/2010/main" val="1482546772"/>
              </p:ext>
            </p:extLst>
          </p:nvPr>
        </p:nvGraphicFramePr>
        <p:xfrm>
          <a:off x="332217" y="118737"/>
          <a:ext cx="5443894" cy="1409700"/>
        </p:xfrm>
        <a:graphic>
          <a:graphicData uri="http://schemas.openxmlformats.org/drawingml/2006/table">
            <a:tbl>
              <a:tblPr>
                <a:tableStyleId>{5C22544A-7EE6-4342-B048-85BDC9FD1C3A}</a:tableStyleId>
              </a:tblPr>
              <a:tblGrid>
                <a:gridCol w="5443894">
                  <a:extLst>
                    <a:ext uri="{9D8B030D-6E8A-4147-A177-3AD203B41FA5}">
                      <a16:colId xmlns:a16="http://schemas.microsoft.com/office/drawing/2014/main" val="4141137901"/>
                    </a:ext>
                  </a:extLst>
                </a:gridCol>
              </a:tblGrid>
              <a:tr h="295275">
                <a:tc>
                  <a:txBody>
                    <a:bodyPr/>
                    <a:lstStyle/>
                    <a:p>
                      <a:pPr algn="l" rtl="0" fontAlgn="ctr"/>
                      <a:r>
                        <a:rPr lang="ka-GE" sz="1400" b="1" u="none" strike="noStrike" dirty="0">
                          <a:effectLst/>
                          <a:latin typeface="Calibri" panose="020F0502020204030204" pitchFamily="34" charset="0"/>
                          <a:cs typeface="Calibri" panose="020F0502020204030204" pitchFamily="34" charset="0"/>
                        </a:rPr>
                        <a:t>1. რა არის რაოდენობრივი კვლევის ძირითადი მახასიათებელი?</a:t>
                      </a:r>
                      <a:endParaRPr lang="ka-GE" sz="1400" b="1"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noFill/>
                  </a:tcPr>
                </a:tc>
                <a:extLst>
                  <a:ext uri="{0D108BD9-81ED-4DB2-BD59-A6C34878D82A}">
                    <a16:rowId xmlns:a16="http://schemas.microsoft.com/office/drawing/2014/main" val="4108752646"/>
                  </a:ext>
                </a:extLst>
              </a:tr>
              <a:tr h="190500">
                <a:tc>
                  <a:txBody>
                    <a:bodyPr/>
                    <a:lstStyle/>
                    <a:p>
                      <a:pPr algn="l"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noFill/>
                  </a:tcPr>
                </a:tc>
                <a:extLst>
                  <a:ext uri="{0D108BD9-81ED-4DB2-BD59-A6C34878D82A}">
                    <a16:rowId xmlns:a16="http://schemas.microsoft.com/office/drawing/2014/main" val="3116184323"/>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a) </a:t>
                      </a:r>
                      <a:r>
                        <a:rPr lang="ka-GE" sz="1400" u="none" strike="noStrike" dirty="0">
                          <a:effectLst/>
                          <a:latin typeface="Calibri" panose="020F0502020204030204" pitchFamily="34" charset="0"/>
                          <a:cs typeface="Calibri" panose="020F0502020204030204" pitchFamily="34" charset="0"/>
                        </a:rPr>
                        <a:t>ინტერვიუები</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4001473638"/>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b) </a:t>
                      </a:r>
                      <a:r>
                        <a:rPr lang="ka-GE" sz="1400" u="none" strike="noStrike">
                          <a:effectLst/>
                          <a:latin typeface="Calibri" panose="020F0502020204030204" pitchFamily="34" charset="0"/>
                          <a:cs typeface="Calibri" panose="020F0502020204030204" pitchFamily="34" charset="0"/>
                        </a:rPr>
                        <a:t>სტატისტიკური ანალიზი</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1812216597"/>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c) </a:t>
                      </a:r>
                      <a:r>
                        <a:rPr lang="ka-GE" sz="1400" u="none" strike="noStrike" dirty="0">
                          <a:effectLst/>
                          <a:latin typeface="Calibri" panose="020F0502020204030204" pitchFamily="34" charset="0"/>
                          <a:cs typeface="Calibri" panose="020F0502020204030204" pitchFamily="34" charset="0"/>
                        </a:rPr>
                        <a:t>ტექსტური მონაცემები</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2949832926"/>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d) </a:t>
                      </a:r>
                      <a:r>
                        <a:rPr lang="ka-GE" sz="1400" u="none" strike="noStrike" dirty="0">
                          <a:effectLst/>
                          <a:latin typeface="Calibri" panose="020F0502020204030204" pitchFamily="34" charset="0"/>
                          <a:cs typeface="Calibri" panose="020F0502020204030204" pitchFamily="34" charset="0"/>
                        </a:rPr>
                        <a:t>არასტრუქტურირებული მიდგომა</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1468741775"/>
                  </a:ext>
                </a:extLst>
              </a:tr>
            </a:tbl>
          </a:graphicData>
        </a:graphic>
      </p:graphicFrame>
      <p:sp>
        <p:nvSpPr>
          <p:cNvPr id="12" name="Freeform: Shape 11">
            <a:extLst>
              <a:ext uri="{FF2B5EF4-FFF2-40B4-BE49-F238E27FC236}">
                <a16:creationId xmlns:a16="http://schemas.microsoft.com/office/drawing/2014/main" id="{3BA03945-0977-671F-6AB3-39D6E59BD596}"/>
              </a:ext>
            </a:extLst>
          </p:cNvPr>
          <p:cNvSpPr/>
          <p:nvPr/>
        </p:nvSpPr>
        <p:spPr>
          <a:xfrm>
            <a:off x="323164" y="798963"/>
            <a:ext cx="392931" cy="390617"/>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DAC3BF5F-F09D-90C8-EAD2-C3ABEE654A75}"/>
              </a:ext>
            </a:extLst>
          </p:cNvPr>
          <p:cNvSpPr/>
          <p:nvPr/>
        </p:nvSpPr>
        <p:spPr>
          <a:xfrm>
            <a:off x="386492" y="2200945"/>
            <a:ext cx="392931" cy="390617"/>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2D15A9D9-E687-F0FE-F26B-718DA72933B1}"/>
              </a:ext>
            </a:extLst>
          </p:cNvPr>
          <p:cNvSpPr/>
          <p:nvPr/>
        </p:nvSpPr>
        <p:spPr>
          <a:xfrm>
            <a:off x="438562" y="4387492"/>
            <a:ext cx="288790" cy="259662"/>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03F3D0DF-7F52-B773-4465-2EEDF00F836C}"/>
              </a:ext>
            </a:extLst>
          </p:cNvPr>
          <p:cNvSpPr/>
          <p:nvPr/>
        </p:nvSpPr>
        <p:spPr>
          <a:xfrm>
            <a:off x="332217" y="5848539"/>
            <a:ext cx="343065" cy="252894"/>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 name="Table 2">
            <a:extLst>
              <a:ext uri="{FF2B5EF4-FFF2-40B4-BE49-F238E27FC236}">
                <a16:creationId xmlns:a16="http://schemas.microsoft.com/office/drawing/2014/main" id="{A31B68BF-30CC-D510-2B0E-E8E4E9CC066D}"/>
              </a:ext>
            </a:extLst>
          </p:cNvPr>
          <p:cNvGraphicFramePr>
            <a:graphicFrameLocks noGrp="1"/>
          </p:cNvGraphicFramePr>
          <p:nvPr>
            <p:extLst>
              <p:ext uri="{D42A27DB-BD31-4B8C-83A1-F6EECF244321}">
                <p14:modId xmlns:p14="http://schemas.microsoft.com/office/powerpoint/2010/main" val="2946460392"/>
              </p:ext>
            </p:extLst>
          </p:nvPr>
        </p:nvGraphicFramePr>
        <p:xfrm>
          <a:off x="386492" y="1780381"/>
          <a:ext cx="5443894" cy="1409700"/>
        </p:xfrm>
        <a:graphic>
          <a:graphicData uri="http://schemas.openxmlformats.org/drawingml/2006/table">
            <a:tbl>
              <a:tblPr>
                <a:tableStyleId>{5C22544A-7EE6-4342-B048-85BDC9FD1C3A}</a:tableStyleId>
              </a:tblPr>
              <a:tblGrid>
                <a:gridCol w="5443894">
                  <a:extLst>
                    <a:ext uri="{9D8B030D-6E8A-4147-A177-3AD203B41FA5}">
                      <a16:colId xmlns:a16="http://schemas.microsoft.com/office/drawing/2014/main" val="3853714541"/>
                    </a:ext>
                  </a:extLst>
                </a:gridCol>
              </a:tblGrid>
              <a:tr h="295275">
                <a:tc>
                  <a:txBody>
                    <a:bodyPr/>
                    <a:lstStyle/>
                    <a:p>
                      <a:pPr algn="l" rtl="0" fontAlgn="ctr"/>
                      <a:r>
                        <a:rPr lang="ka-GE" sz="1400" b="1" u="none" strike="noStrike" dirty="0">
                          <a:effectLst/>
                          <a:latin typeface="Calibri" panose="020F0502020204030204" pitchFamily="34" charset="0"/>
                          <a:cs typeface="Calibri" panose="020F0502020204030204" pitchFamily="34" charset="0"/>
                        </a:rPr>
                        <a:t>2. რაოდენობრივი კვლევის დროს რომელ მონაცემებს ვიყენებთ?</a:t>
                      </a:r>
                      <a:endParaRPr lang="ka-GE" sz="1400" b="1"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noFill/>
                  </a:tcPr>
                </a:tc>
                <a:extLst>
                  <a:ext uri="{0D108BD9-81ED-4DB2-BD59-A6C34878D82A}">
                    <a16:rowId xmlns:a16="http://schemas.microsoft.com/office/drawing/2014/main" val="2430391497"/>
                  </a:ext>
                </a:extLst>
              </a:tr>
              <a:tr h="190500">
                <a:tc>
                  <a:txBody>
                    <a:bodyPr/>
                    <a:lstStyle/>
                    <a:p>
                      <a:pPr algn="l"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noFill/>
                  </a:tcPr>
                </a:tc>
                <a:extLst>
                  <a:ext uri="{0D108BD9-81ED-4DB2-BD59-A6C34878D82A}">
                    <a16:rowId xmlns:a16="http://schemas.microsoft.com/office/drawing/2014/main" val="873700301"/>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a) </a:t>
                      </a:r>
                      <a:r>
                        <a:rPr lang="ka-GE" sz="1400" u="none" strike="noStrike" dirty="0">
                          <a:effectLst/>
                          <a:latin typeface="Calibri" panose="020F0502020204030204" pitchFamily="34" charset="0"/>
                          <a:cs typeface="Calibri" panose="020F0502020204030204" pitchFamily="34" charset="0"/>
                        </a:rPr>
                        <a:t>რიცხვით მონაცემებს</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3820889362"/>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b) </a:t>
                      </a:r>
                      <a:r>
                        <a:rPr lang="ka-GE" sz="1400" u="none" strike="noStrike">
                          <a:effectLst/>
                          <a:latin typeface="Calibri" panose="020F0502020204030204" pitchFamily="34" charset="0"/>
                          <a:cs typeface="Calibri" panose="020F0502020204030204" pitchFamily="34" charset="0"/>
                        </a:rPr>
                        <a:t>ტექსტურ მონაცემებს</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1414629793"/>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c) </a:t>
                      </a:r>
                      <a:r>
                        <a:rPr lang="ka-GE" sz="1400" u="none" strike="noStrike">
                          <a:effectLst/>
                          <a:latin typeface="Calibri" panose="020F0502020204030204" pitchFamily="34" charset="0"/>
                          <a:cs typeface="Calibri" panose="020F0502020204030204" pitchFamily="34" charset="0"/>
                        </a:rPr>
                        <a:t>ინტერვიუებს</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548047014"/>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d) </a:t>
                      </a:r>
                      <a:r>
                        <a:rPr lang="ka-GE" sz="1400" u="none" strike="noStrike" dirty="0">
                          <a:effectLst/>
                          <a:latin typeface="Calibri" panose="020F0502020204030204" pitchFamily="34" charset="0"/>
                          <a:cs typeface="Calibri" panose="020F0502020204030204" pitchFamily="34" charset="0"/>
                        </a:rPr>
                        <a:t>ქცევით მონაცემებს</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171450" marR="9525" marT="9525" marB="0" anchor="ctr">
                    <a:noFill/>
                  </a:tcPr>
                </a:tc>
                <a:extLst>
                  <a:ext uri="{0D108BD9-81ED-4DB2-BD59-A6C34878D82A}">
                    <a16:rowId xmlns:a16="http://schemas.microsoft.com/office/drawing/2014/main" val="808545979"/>
                  </a:ext>
                </a:extLst>
              </a:tr>
            </a:tbl>
          </a:graphicData>
        </a:graphic>
      </p:graphicFrame>
    </p:spTree>
    <p:extLst>
      <p:ext uri="{BB962C8B-B14F-4D97-AF65-F5344CB8AC3E}">
        <p14:creationId xmlns:p14="http://schemas.microsoft.com/office/powerpoint/2010/main" val="1749914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heel(1)">
                                      <p:cBhvr>
                                        <p:cTn id="12" dur="20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heel(1)">
                                      <p:cBhvr>
                                        <p:cTn id="17" dur="20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heel(1)">
                                      <p:cBhvr>
                                        <p:cTn id="22"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CB1BFEC0-5D52-8F31-4AFC-E0E520908F03}"/>
              </a:ext>
            </a:extLst>
          </p:cNvPr>
          <p:cNvGraphicFramePr>
            <a:graphicFrameLocks noGrp="1"/>
          </p:cNvGraphicFramePr>
          <p:nvPr>
            <p:extLst>
              <p:ext uri="{D42A27DB-BD31-4B8C-83A1-F6EECF244321}">
                <p14:modId xmlns:p14="http://schemas.microsoft.com/office/powerpoint/2010/main" val="509145212"/>
              </p:ext>
            </p:extLst>
          </p:nvPr>
        </p:nvGraphicFramePr>
        <p:xfrm>
          <a:off x="412114" y="218244"/>
          <a:ext cx="6426200" cy="155067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1439509917"/>
                    </a:ext>
                  </a:extLst>
                </a:gridCol>
              </a:tblGrid>
              <a:tr h="190500">
                <a:tc>
                  <a:txBody>
                    <a:bodyPr/>
                    <a:lstStyle/>
                    <a:p>
                      <a:pPr algn="l" fontAlgn="ctr"/>
                      <a:r>
                        <a:rPr lang="ka-GE" sz="1400" b="1" u="none" strike="noStrike" dirty="0">
                          <a:effectLst/>
                          <a:latin typeface="Calibri" panose="020F0502020204030204" pitchFamily="34" charset="0"/>
                          <a:cs typeface="Calibri" panose="020F0502020204030204" pitchFamily="34" charset="0"/>
                        </a:rPr>
                        <a:t>5. რა მახასიათებლები აქვს </a:t>
                      </a:r>
                      <a:r>
                        <a:rPr lang="ka-GE" sz="1400" b="1" u="none" strike="noStrike" dirty="0" err="1">
                          <a:effectLst/>
                          <a:latin typeface="Calibri" panose="020F0502020204030204" pitchFamily="34" charset="0"/>
                          <a:cs typeface="Calibri" panose="020F0502020204030204" pitchFamily="34" charset="0"/>
                        </a:rPr>
                        <a:t>მოდერატორს</a:t>
                      </a:r>
                      <a:r>
                        <a:rPr lang="ka-GE" sz="1400" b="1" u="none" strike="noStrike" dirty="0">
                          <a:effectLst/>
                          <a:latin typeface="Calibri" panose="020F0502020204030204" pitchFamily="34" charset="0"/>
                          <a:cs typeface="Calibri" panose="020F0502020204030204" pitchFamily="34" charset="0"/>
                        </a:rPr>
                        <a:t> ცვლადებს შორის ურთიერთობაში?</a:t>
                      </a:r>
                      <a:endParaRPr lang="ka-GE" sz="1400" b="1"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49209407"/>
                  </a:ext>
                </a:extLst>
              </a:tr>
              <a:tr h="190500">
                <a:tc>
                  <a:txBody>
                    <a:bodyPr/>
                    <a:lstStyle/>
                    <a:p>
                      <a:pPr algn="l" fontAlgn="ctr"/>
                      <a:endParaRPr lang="en-US" sz="1400" b="0" i="0" u="none" strike="noStrike">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4145792400"/>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a) </a:t>
                      </a:r>
                      <a:r>
                        <a:rPr lang="ka-GE" sz="1400" u="none" strike="noStrike" dirty="0">
                          <a:effectLst/>
                          <a:latin typeface="Calibri" panose="020F0502020204030204" pitchFamily="34" charset="0"/>
                          <a:cs typeface="Calibri" panose="020F0502020204030204" pitchFamily="34" charset="0"/>
                        </a:rPr>
                        <a:t>ცვლის მიზეზ-შედეგობრივ კავშირს</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171450" marR="9525" marT="9525" marB="0" anchor="ctr">
                    <a:solidFill>
                      <a:schemeClr val="bg1"/>
                    </a:solidFill>
                  </a:tcPr>
                </a:tc>
                <a:extLst>
                  <a:ext uri="{0D108BD9-81ED-4DB2-BD59-A6C34878D82A}">
                    <a16:rowId xmlns:a16="http://schemas.microsoft.com/office/drawing/2014/main" val="2545146771"/>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b) </a:t>
                      </a:r>
                      <a:r>
                        <a:rPr lang="ka-GE" sz="1400" u="none" strike="noStrike">
                          <a:effectLst/>
                          <a:latin typeface="Calibri" panose="020F0502020204030204" pitchFamily="34" charset="0"/>
                          <a:cs typeface="Calibri" panose="020F0502020204030204" pitchFamily="34" charset="0"/>
                        </a:rPr>
                        <a:t>ზრდის ცვლადებს შორის კავშირს</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171450" marR="9525" marT="9525" marB="0" anchor="ctr">
                    <a:solidFill>
                      <a:schemeClr val="bg1"/>
                    </a:solidFill>
                  </a:tcPr>
                </a:tc>
                <a:extLst>
                  <a:ext uri="{0D108BD9-81ED-4DB2-BD59-A6C34878D82A}">
                    <a16:rowId xmlns:a16="http://schemas.microsoft.com/office/drawing/2014/main" val="1667071887"/>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c) </a:t>
                      </a:r>
                      <a:r>
                        <a:rPr lang="ka-GE" sz="1400" u="none" strike="noStrike">
                          <a:effectLst/>
                          <a:latin typeface="Calibri" panose="020F0502020204030204" pitchFamily="34" charset="0"/>
                          <a:cs typeface="Calibri" panose="020F0502020204030204" pitchFamily="34" charset="0"/>
                        </a:rPr>
                        <a:t>ახდენს მესამე ფაქტორის მოდელირებას</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171450" marR="9525" marT="9525" marB="0" anchor="ctr">
                    <a:solidFill>
                      <a:schemeClr val="bg1"/>
                    </a:solidFill>
                  </a:tcPr>
                </a:tc>
                <a:extLst>
                  <a:ext uri="{0D108BD9-81ED-4DB2-BD59-A6C34878D82A}">
                    <a16:rowId xmlns:a16="http://schemas.microsoft.com/office/drawing/2014/main" val="2981107693"/>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d) </a:t>
                      </a:r>
                      <a:r>
                        <a:rPr lang="ka-GE" sz="1400" u="none" strike="noStrike" dirty="0">
                          <a:effectLst/>
                          <a:latin typeface="Calibri" panose="020F0502020204030204" pitchFamily="34" charset="0"/>
                          <a:cs typeface="Calibri" panose="020F0502020204030204" pitchFamily="34" charset="0"/>
                        </a:rPr>
                        <a:t>მოქმედებს როგორც ძირითადი ცვლადი</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171450" marR="9525" marT="9525" marB="0" anchor="ctr">
                    <a:solidFill>
                      <a:schemeClr val="bg1"/>
                    </a:solidFill>
                  </a:tcPr>
                </a:tc>
                <a:extLst>
                  <a:ext uri="{0D108BD9-81ED-4DB2-BD59-A6C34878D82A}">
                    <a16:rowId xmlns:a16="http://schemas.microsoft.com/office/drawing/2014/main" val="3806067014"/>
                  </a:ext>
                </a:extLst>
              </a:tr>
            </a:tbl>
          </a:graphicData>
        </a:graphic>
      </p:graphicFrame>
      <p:sp>
        <p:nvSpPr>
          <p:cNvPr id="12" name="Freeform: Shape 11">
            <a:extLst>
              <a:ext uri="{FF2B5EF4-FFF2-40B4-BE49-F238E27FC236}">
                <a16:creationId xmlns:a16="http://schemas.microsoft.com/office/drawing/2014/main" id="{3BA03945-0977-671F-6AB3-39D6E59BD596}"/>
              </a:ext>
            </a:extLst>
          </p:cNvPr>
          <p:cNvSpPr/>
          <p:nvPr/>
        </p:nvSpPr>
        <p:spPr>
          <a:xfrm>
            <a:off x="353712" y="798270"/>
            <a:ext cx="392931" cy="390617"/>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6" name="Table 5">
            <a:extLst>
              <a:ext uri="{FF2B5EF4-FFF2-40B4-BE49-F238E27FC236}">
                <a16:creationId xmlns:a16="http://schemas.microsoft.com/office/drawing/2014/main" id="{F83BD36D-E2A0-56F9-EB5B-49CE53971BD4}"/>
              </a:ext>
            </a:extLst>
          </p:cNvPr>
          <p:cNvGraphicFramePr>
            <a:graphicFrameLocks noGrp="1"/>
          </p:cNvGraphicFramePr>
          <p:nvPr>
            <p:extLst>
              <p:ext uri="{D42A27DB-BD31-4B8C-83A1-F6EECF244321}">
                <p14:modId xmlns:p14="http://schemas.microsoft.com/office/powerpoint/2010/main" val="4248151340"/>
              </p:ext>
            </p:extLst>
          </p:nvPr>
        </p:nvGraphicFramePr>
        <p:xfrm>
          <a:off x="516843" y="1892384"/>
          <a:ext cx="6426200" cy="133731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4073650809"/>
                    </a:ext>
                  </a:extLst>
                </a:gridCol>
              </a:tblGrid>
              <a:tr h="190500">
                <a:tc>
                  <a:txBody>
                    <a:bodyPr/>
                    <a:lstStyle/>
                    <a:p>
                      <a:pPr marL="0" algn="l" defTabSz="914400" rtl="0" eaLnBrk="1" fontAlgn="ctr" latinLnBrk="0" hangingPunct="1"/>
                      <a:r>
                        <a:rPr lang="ka-GE" sz="1400" b="1" u="none" strike="noStrike" kern="1200" dirty="0">
                          <a:solidFill>
                            <a:schemeClr val="dk1"/>
                          </a:solidFill>
                          <a:effectLst/>
                          <a:latin typeface="Calibri" panose="020F0502020204030204" pitchFamily="34" charset="0"/>
                          <a:ea typeface="+mn-ea"/>
                          <a:cs typeface="Calibri" panose="020F0502020204030204" pitchFamily="34" charset="0"/>
                        </a:rPr>
                        <a:t>6. რაოდენობრივ კვლევაში რა შეიძლება იყოს დამოკიდებული ცვლადი?</a:t>
                      </a:r>
                    </a:p>
                  </a:txBody>
                  <a:tcPr marL="85725" marR="9525" marT="9525" marB="0" anchor="ctr">
                    <a:solidFill>
                      <a:schemeClr val="bg1"/>
                    </a:solidFill>
                  </a:tcPr>
                </a:tc>
                <a:extLst>
                  <a:ext uri="{0D108BD9-81ED-4DB2-BD59-A6C34878D82A}">
                    <a16:rowId xmlns:a16="http://schemas.microsoft.com/office/drawing/2014/main" val="4134255659"/>
                  </a:ext>
                </a:extLst>
              </a:tr>
              <a:tr h="190500">
                <a:tc>
                  <a:txBody>
                    <a:bodyPr/>
                    <a:lstStyle/>
                    <a:p>
                      <a:pPr marL="0" algn="l" defTabSz="914400" rtl="0" eaLnBrk="1" fontAlgn="ctr" latinLnBrk="0" hangingPunct="1"/>
                      <a:endParaRPr lang="en-US" sz="1400" u="none" strike="noStrike" kern="1200">
                        <a:solidFill>
                          <a:schemeClr val="dk1"/>
                        </a:solidFill>
                        <a:effectLst/>
                        <a:latin typeface="Calibri" panose="020F0502020204030204" pitchFamily="34" charset="0"/>
                        <a:ea typeface="+mn-ea"/>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339945909"/>
                  </a:ext>
                </a:extLst>
              </a:tr>
              <a:tr h="190500">
                <a:tc>
                  <a:txBody>
                    <a:bodyPr/>
                    <a:lstStyle/>
                    <a:p>
                      <a:pPr marL="0" algn="l" defTabSz="914400" rtl="0" eaLnBrk="1" fontAlgn="ctr" latinLnBrk="0" hangingPunct="1"/>
                      <a:r>
                        <a:rPr lang="en-US" sz="1400" u="none" strike="noStrike" kern="1200" dirty="0">
                          <a:solidFill>
                            <a:schemeClr val="dk1"/>
                          </a:solidFill>
                          <a:effectLst/>
                          <a:latin typeface="Calibri" panose="020F0502020204030204" pitchFamily="34" charset="0"/>
                          <a:ea typeface="+mn-ea"/>
                          <a:cs typeface="Calibri" panose="020F0502020204030204" pitchFamily="34" charset="0"/>
                        </a:rPr>
                        <a:t>a) </a:t>
                      </a:r>
                      <a:r>
                        <a:rPr lang="ka-GE" sz="1400" u="none" strike="noStrike" kern="1200" dirty="0">
                          <a:solidFill>
                            <a:schemeClr val="dk1"/>
                          </a:solidFill>
                          <a:effectLst/>
                          <a:latin typeface="Calibri" panose="020F0502020204030204" pitchFamily="34" charset="0"/>
                          <a:ea typeface="+mn-ea"/>
                          <a:cs typeface="Calibri" panose="020F0502020204030204" pitchFamily="34" charset="0"/>
                        </a:rPr>
                        <a:t>შემოსავალი</a:t>
                      </a:r>
                    </a:p>
                  </a:txBody>
                  <a:tcPr marL="85725" marR="9525" marT="9525" marB="0" anchor="ctr">
                    <a:solidFill>
                      <a:schemeClr val="bg1"/>
                    </a:solidFill>
                  </a:tcPr>
                </a:tc>
                <a:extLst>
                  <a:ext uri="{0D108BD9-81ED-4DB2-BD59-A6C34878D82A}">
                    <a16:rowId xmlns:a16="http://schemas.microsoft.com/office/drawing/2014/main" val="1327139230"/>
                  </a:ext>
                </a:extLst>
              </a:tr>
              <a:tr h="190500">
                <a:tc>
                  <a:txBody>
                    <a:bodyPr/>
                    <a:lstStyle/>
                    <a:p>
                      <a:pPr marL="0" algn="l" defTabSz="914400" rtl="0" eaLnBrk="1" fontAlgn="ctr" latinLnBrk="0" hangingPunct="1"/>
                      <a:r>
                        <a:rPr lang="en-US" sz="1400" u="none" strike="noStrike" kern="1200" dirty="0">
                          <a:solidFill>
                            <a:schemeClr val="dk1"/>
                          </a:solidFill>
                          <a:effectLst/>
                          <a:latin typeface="Calibri" panose="020F0502020204030204" pitchFamily="34" charset="0"/>
                          <a:ea typeface="+mn-ea"/>
                          <a:cs typeface="Calibri" panose="020F0502020204030204" pitchFamily="34" charset="0"/>
                        </a:rPr>
                        <a:t>b) </a:t>
                      </a:r>
                      <a:r>
                        <a:rPr lang="ka-GE" sz="1400" u="none" strike="noStrike" kern="1200" dirty="0">
                          <a:solidFill>
                            <a:schemeClr val="dk1"/>
                          </a:solidFill>
                          <a:effectLst/>
                          <a:latin typeface="Calibri" panose="020F0502020204030204" pitchFamily="34" charset="0"/>
                          <a:ea typeface="+mn-ea"/>
                          <a:cs typeface="Calibri" panose="020F0502020204030204" pitchFamily="34" charset="0"/>
                        </a:rPr>
                        <a:t>სქესი</a:t>
                      </a:r>
                    </a:p>
                  </a:txBody>
                  <a:tcPr marL="85725" marR="9525" marT="9525" marB="0" anchor="ctr">
                    <a:solidFill>
                      <a:schemeClr val="bg1"/>
                    </a:solidFill>
                  </a:tcPr>
                </a:tc>
                <a:extLst>
                  <a:ext uri="{0D108BD9-81ED-4DB2-BD59-A6C34878D82A}">
                    <a16:rowId xmlns:a16="http://schemas.microsoft.com/office/drawing/2014/main" val="2561266380"/>
                  </a:ext>
                </a:extLst>
              </a:tr>
              <a:tr h="190500">
                <a:tc>
                  <a:txBody>
                    <a:bodyPr/>
                    <a:lstStyle/>
                    <a:p>
                      <a:pPr marL="0" algn="l" defTabSz="914400" rtl="0" eaLnBrk="1" fontAlgn="ctr" latinLnBrk="0" hangingPunct="1"/>
                      <a:r>
                        <a:rPr lang="en-US" sz="1400" u="none" strike="noStrike" kern="1200" dirty="0">
                          <a:solidFill>
                            <a:schemeClr val="dk1"/>
                          </a:solidFill>
                          <a:effectLst/>
                          <a:latin typeface="Calibri" panose="020F0502020204030204" pitchFamily="34" charset="0"/>
                          <a:ea typeface="+mn-ea"/>
                          <a:cs typeface="Calibri" panose="020F0502020204030204" pitchFamily="34" charset="0"/>
                        </a:rPr>
                        <a:t>c) </a:t>
                      </a:r>
                      <a:r>
                        <a:rPr lang="ka-GE" sz="1400" u="none" strike="noStrike" kern="1200" dirty="0">
                          <a:solidFill>
                            <a:schemeClr val="dk1"/>
                          </a:solidFill>
                          <a:effectLst/>
                          <a:latin typeface="Calibri" panose="020F0502020204030204" pitchFamily="34" charset="0"/>
                          <a:ea typeface="+mn-ea"/>
                          <a:cs typeface="Calibri" panose="020F0502020204030204" pitchFamily="34" charset="0"/>
                        </a:rPr>
                        <a:t>საცხოვრებელი ადგილი</a:t>
                      </a:r>
                    </a:p>
                  </a:txBody>
                  <a:tcPr marL="85725" marR="9525" marT="9525" marB="0" anchor="ctr">
                    <a:solidFill>
                      <a:schemeClr val="bg1"/>
                    </a:solidFill>
                  </a:tcPr>
                </a:tc>
                <a:extLst>
                  <a:ext uri="{0D108BD9-81ED-4DB2-BD59-A6C34878D82A}">
                    <a16:rowId xmlns:a16="http://schemas.microsoft.com/office/drawing/2014/main" val="1090842007"/>
                  </a:ext>
                </a:extLst>
              </a:tr>
              <a:tr h="190500">
                <a:tc>
                  <a:txBody>
                    <a:bodyPr/>
                    <a:lstStyle/>
                    <a:p>
                      <a:pPr marL="0" algn="l" defTabSz="914400" rtl="0" eaLnBrk="1" fontAlgn="ctr" latinLnBrk="0" hangingPunct="1"/>
                      <a:r>
                        <a:rPr lang="en-US" sz="1400" u="none" strike="noStrike" kern="1200" dirty="0">
                          <a:solidFill>
                            <a:schemeClr val="dk1"/>
                          </a:solidFill>
                          <a:effectLst/>
                          <a:latin typeface="Calibri" panose="020F0502020204030204" pitchFamily="34" charset="0"/>
                          <a:ea typeface="+mn-ea"/>
                          <a:cs typeface="Calibri" panose="020F0502020204030204" pitchFamily="34" charset="0"/>
                        </a:rPr>
                        <a:t>d) </a:t>
                      </a:r>
                      <a:r>
                        <a:rPr lang="ka-GE" sz="1400" u="none" strike="noStrike" kern="1200" dirty="0">
                          <a:solidFill>
                            <a:schemeClr val="dk1"/>
                          </a:solidFill>
                          <a:effectLst/>
                          <a:latin typeface="Calibri" panose="020F0502020204030204" pitchFamily="34" charset="0"/>
                          <a:ea typeface="+mn-ea"/>
                          <a:cs typeface="Calibri" panose="020F0502020204030204" pitchFamily="34" charset="0"/>
                        </a:rPr>
                        <a:t>განათლება</a:t>
                      </a:r>
                    </a:p>
                  </a:txBody>
                  <a:tcPr marL="85725" marR="9525" marT="9525" marB="0" anchor="ctr">
                    <a:solidFill>
                      <a:schemeClr val="bg1"/>
                    </a:solidFill>
                  </a:tcPr>
                </a:tc>
                <a:extLst>
                  <a:ext uri="{0D108BD9-81ED-4DB2-BD59-A6C34878D82A}">
                    <a16:rowId xmlns:a16="http://schemas.microsoft.com/office/drawing/2014/main" val="1993211422"/>
                  </a:ext>
                </a:extLst>
              </a:tr>
            </a:tbl>
          </a:graphicData>
        </a:graphic>
      </p:graphicFrame>
      <p:graphicFrame>
        <p:nvGraphicFramePr>
          <p:cNvPr id="7" name="Table 6">
            <a:extLst>
              <a:ext uri="{FF2B5EF4-FFF2-40B4-BE49-F238E27FC236}">
                <a16:creationId xmlns:a16="http://schemas.microsoft.com/office/drawing/2014/main" id="{F7FB0361-8C0D-5206-74FF-F51E98B05CF2}"/>
              </a:ext>
            </a:extLst>
          </p:cNvPr>
          <p:cNvGraphicFramePr>
            <a:graphicFrameLocks noGrp="1"/>
          </p:cNvGraphicFramePr>
          <p:nvPr>
            <p:extLst>
              <p:ext uri="{D42A27DB-BD31-4B8C-83A1-F6EECF244321}">
                <p14:modId xmlns:p14="http://schemas.microsoft.com/office/powerpoint/2010/main" val="1556639725"/>
              </p:ext>
            </p:extLst>
          </p:nvPr>
        </p:nvGraphicFramePr>
        <p:xfrm>
          <a:off x="528680" y="3343449"/>
          <a:ext cx="6426200" cy="133731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3239835131"/>
                    </a:ext>
                  </a:extLst>
                </a:gridCol>
              </a:tblGrid>
              <a:tr h="190500">
                <a:tc>
                  <a:txBody>
                    <a:bodyPr/>
                    <a:lstStyle/>
                    <a:p>
                      <a:pPr algn="l" fontAlgn="ctr"/>
                      <a:r>
                        <a:rPr lang="ka-GE" sz="1400" b="1" u="none" strike="noStrike" dirty="0">
                          <a:effectLst/>
                          <a:latin typeface="Calibri" panose="020F0502020204030204" pitchFamily="34" charset="0"/>
                          <a:cs typeface="Calibri" panose="020F0502020204030204" pitchFamily="34" charset="0"/>
                        </a:rPr>
                        <a:t>11. რა არის </a:t>
                      </a:r>
                      <a:r>
                        <a:rPr lang="ka-GE" sz="1400" b="1" u="none" strike="noStrike" dirty="0" err="1">
                          <a:effectLst/>
                          <a:latin typeface="Calibri" panose="020F0502020204030204" pitchFamily="34" charset="0"/>
                          <a:cs typeface="Calibri" panose="020F0502020204030204" pitchFamily="34" charset="0"/>
                        </a:rPr>
                        <a:t>მედიატორი</a:t>
                      </a:r>
                      <a:r>
                        <a:rPr lang="ka-GE" sz="1400" b="1" u="none" strike="noStrike" dirty="0">
                          <a:effectLst/>
                          <a:latin typeface="Calibri" panose="020F0502020204030204" pitchFamily="34" charset="0"/>
                          <a:cs typeface="Calibri" panose="020F0502020204030204" pitchFamily="34" charset="0"/>
                        </a:rPr>
                        <a:t> ცვლადის ძირითადი ფუნქცია?</a:t>
                      </a:r>
                      <a:endParaRPr lang="ka-GE" sz="1400" b="1"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4132177294"/>
                  </a:ext>
                </a:extLst>
              </a:tr>
              <a:tr h="190500">
                <a:tc>
                  <a:txBody>
                    <a:bodyPr/>
                    <a:lstStyle/>
                    <a:p>
                      <a:pPr algn="l"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4000660776"/>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a) </a:t>
                      </a:r>
                      <a:r>
                        <a:rPr lang="ka-GE" sz="1400" u="none" strike="noStrike" dirty="0">
                          <a:effectLst/>
                          <a:latin typeface="Calibri" panose="020F0502020204030204" pitchFamily="34" charset="0"/>
                          <a:cs typeface="Calibri" panose="020F0502020204030204" pitchFamily="34" charset="0"/>
                        </a:rPr>
                        <a:t>ცვლის ურთიერთობას ორ სხვა ცვლადს შორის</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3807003805"/>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b) </a:t>
                      </a:r>
                      <a:r>
                        <a:rPr lang="ka-GE" sz="1400" u="none" strike="noStrike">
                          <a:effectLst/>
                          <a:latin typeface="Calibri" panose="020F0502020204030204" pitchFamily="34" charset="0"/>
                          <a:cs typeface="Calibri" panose="020F0502020204030204" pitchFamily="34" charset="0"/>
                        </a:rPr>
                        <a:t>კონტროლირებს ექსპერიმენტს</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2324603852"/>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c) </a:t>
                      </a:r>
                      <a:r>
                        <a:rPr lang="ka-GE" sz="1400" u="none" strike="noStrike" dirty="0">
                          <a:effectLst/>
                          <a:latin typeface="Calibri" panose="020F0502020204030204" pitchFamily="34" charset="0"/>
                          <a:cs typeface="Calibri" panose="020F0502020204030204" pitchFamily="34" charset="0"/>
                        </a:rPr>
                        <a:t>ცვლის დამოუკიდებელ ცვლადს</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1639499989"/>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d) </a:t>
                      </a:r>
                      <a:r>
                        <a:rPr lang="ka-GE" sz="1400" u="none" strike="noStrike" dirty="0">
                          <a:effectLst/>
                          <a:latin typeface="Calibri" panose="020F0502020204030204" pitchFamily="34" charset="0"/>
                          <a:cs typeface="Calibri" panose="020F0502020204030204" pitchFamily="34" charset="0"/>
                        </a:rPr>
                        <a:t>ახდენს გენერალიზაციას</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1331285664"/>
                  </a:ext>
                </a:extLst>
              </a:tr>
            </a:tbl>
          </a:graphicData>
        </a:graphic>
      </p:graphicFrame>
      <p:graphicFrame>
        <p:nvGraphicFramePr>
          <p:cNvPr id="8" name="Table 7">
            <a:extLst>
              <a:ext uri="{FF2B5EF4-FFF2-40B4-BE49-F238E27FC236}">
                <a16:creationId xmlns:a16="http://schemas.microsoft.com/office/drawing/2014/main" id="{48582872-9320-B948-DB82-2AACA716C804}"/>
              </a:ext>
            </a:extLst>
          </p:cNvPr>
          <p:cNvGraphicFramePr>
            <a:graphicFrameLocks noGrp="1"/>
          </p:cNvGraphicFramePr>
          <p:nvPr>
            <p:extLst>
              <p:ext uri="{D42A27DB-BD31-4B8C-83A1-F6EECF244321}">
                <p14:modId xmlns:p14="http://schemas.microsoft.com/office/powerpoint/2010/main" val="87739594"/>
              </p:ext>
            </p:extLst>
          </p:nvPr>
        </p:nvGraphicFramePr>
        <p:xfrm>
          <a:off x="528680" y="4870146"/>
          <a:ext cx="6426200" cy="133731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2043585053"/>
                    </a:ext>
                  </a:extLst>
                </a:gridCol>
              </a:tblGrid>
              <a:tr h="190500">
                <a:tc>
                  <a:txBody>
                    <a:bodyPr/>
                    <a:lstStyle/>
                    <a:p>
                      <a:pPr marL="0" algn="l" defTabSz="914400" rtl="0" eaLnBrk="1" fontAlgn="ctr" latinLnBrk="0" hangingPunct="1"/>
                      <a:r>
                        <a:rPr lang="ka-GE" sz="1400" b="1" u="none" strike="noStrike" kern="1200" dirty="0">
                          <a:solidFill>
                            <a:schemeClr val="dk1"/>
                          </a:solidFill>
                          <a:effectLst/>
                          <a:latin typeface="Calibri" panose="020F0502020204030204" pitchFamily="34" charset="0"/>
                          <a:ea typeface="+mn-ea"/>
                          <a:cs typeface="Calibri" panose="020F0502020204030204" pitchFamily="34" charset="0"/>
                        </a:rPr>
                        <a:t>12. რომელი ცვლადი გამოიყენება კვლევის ზუსტი შედეგების მისაღებად?</a:t>
                      </a:r>
                    </a:p>
                  </a:txBody>
                  <a:tcPr marL="85725" marR="9525" marT="9525" marB="0" anchor="ctr">
                    <a:solidFill>
                      <a:schemeClr val="bg1"/>
                    </a:solidFill>
                  </a:tcPr>
                </a:tc>
                <a:extLst>
                  <a:ext uri="{0D108BD9-81ED-4DB2-BD59-A6C34878D82A}">
                    <a16:rowId xmlns:a16="http://schemas.microsoft.com/office/drawing/2014/main" val="227282857"/>
                  </a:ext>
                </a:extLst>
              </a:tr>
              <a:tr h="190500">
                <a:tc>
                  <a:txBody>
                    <a:bodyPr/>
                    <a:lstStyle/>
                    <a:p>
                      <a:pPr marL="0" algn="l" defTabSz="914400" rtl="0" eaLnBrk="1" fontAlgn="ctr" latinLnBrk="0" hangingPunct="1"/>
                      <a:endParaRPr lang="en-US" sz="1400" u="none" strike="noStrike" kern="1200">
                        <a:solidFill>
                          <a:schemeClr val="dk1"/>
                        </a:solidFill>
                        <a:effectLst/>
                        <a:latin typeface="Calibri" panose="020F0502020204030204" pitchFamily="34" charset="0"/>
                        <a:ea typeface="+mn-ea"/>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1758628198"/>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a)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საკონტროლო ცვლადი</a:t>
                      </a:r>
                    </a:p>
                  </a:txBody>
                  <a:tcPr marL="85725" marR="9525" marT="9525" marB="0" anchor="ctr">
                    <a:solidFill>
                      <a:schemeClr val="bg1"/>
                    </a:solidFill>
                  </a:tcPr>
                </a:tc>
                <a:extLst>
                  <a:ext uri="{0D108BD9-81ED-4DB2-BD59-A6C34878D82A}">
                    <a16:rowId xmlns:a16="http://schemas.microsoft.com/office/drawing/2014/main" val="2617874745"/>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b)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დამოკიდებული ცვლადი</a:t>
                      </a:r>
                    </a:p>
                  </a:txBody>
                  <a:tcPr marL="85725" marR="9525" marT="9525" marB="0" anchor="ctr">
                    <a:solidFill>
                      <a:schemeClr val="bg1"/>
                    </a:solidFill>
                  </a:tcPr>
                </a:tc>
                <a:extLst>
                  <a:ext uri="{0D108BD9-81ED-4DB2-BD59-A6C34878D82A}">
                    <a16:rowId xmlns:a16="http://schemas.microsoft.com/office/drawing/2014/main" val="1491685684"/>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c)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დამოუკიდებელი ცვლადი</a:t>
                      </a:r>
                    </a:p>
                  </a:txBody>
                  <a:tcPr marL="85725" marR="9525" marT="9525" marB="0" anchor="ctr">
                    <a:solidFill>
                      <a:schemeClr val="bg1"/>
                    </a:solidFill>
                  </a:tcPr>
                </a:tc>
                <a:extLst>
                  <a:ext uri="{0D108BD9-81ED-4DB2-BD59-A6C34878D82A}">
                    <a16:rowId xmlns:a16="http://schemas.microsoft.com/office/drawing/2014/main" val="2027342980"/>
                  </a:ext>
                </a:extLst>
              </a:tr>
              <a:tr h="190500">
                <a:tc>
                  <a:txBody>
                    <a:bodyPr/>
                    <a:lstStyle/>
                    <a:p>
                      <a:pPr marL="0" algn="l" defTabSz="914400" rtl="0" eaLnBrk="1" fontAlgn="ctr" latinLnBrk="0" hangingPunct="1"/>
                      <a:r>
                        <a:rPr lang="en-US" sz="1400" u="none" strike="noStrike" kern="1200" dirty="0">
                          <a:solidFill>
                            <a:schemeClr val="dk1"/>
                          </a:solidFill>
                          <a:effectLst/>
                          <a:latin typeface="Calibri" panose="020F0502020204030204" pitchFamily="34" charset="0"/>
                          <a:ea typeface="+mn-ea"/>
                          <a:cs typeface="Calibri" panose="020F0502020204030204" pitchFamily="34" charset="0"/>
                        </a:rPr>
                        <a:t>d) </a:t>
                      </a:r>
                      <a:r>
                        <a:rPr lang="ka-GE" sz="1400" u="none" strike="noStrike" kern="1200" dirty="0" err="1">
                          <a:solidFill>
                            <a:schemeClr val="dk1"/>
                          </a:solidFill>
                          <a:effectLst/>
                          <a:latin typeface="Calibri" panose="020F0502020204030204" pitchFamily="34" charset="0"/>
                          <a:ea typeface="+mn-ea"/>
                          <a:cs typeface="Calibri" panose="020F0502020204030204" pitchFamily="34" charset="0"/>
                        </a:rPr>
                        <a:t>მედიატორი</a:t>
                      </a:r>
                      <a:endParaRPr lang="ka-GE" sz="1400" u="none" strike="noStrike" kern="1200" dirty="0">
                        <a:solidFill>
                          <a:schemeClr val="dk1"/>
                        </a:solidFill>
                        <a:effectLst/>
                        <a:latin typeface="Calibri" panose="020F0502020204030204" pitchFamily="34" charset="0"/>
                        <a:ea typeface="+mn-ea"/>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3127536828"/>
                  </a:ext>
                </a:extLst>
              </a:tr>
            </a:tbl>
          </a:graphicData>
        </a:graphic>
      </p:graphicFrame>
      <p:sp>
        <p:nvSpPr>
          <p:cNvPr id="14" name="Freeform: Shape 13">
            <a:extLst>
              <a:ext uri="{FF2B5EF4-FFF2-40B4-BE49-F238E27FC236}">
                <a16:creationId xmlns:a16="http://schemas.microsoft.com/office/drawing/2014/main" id="{2D15A9D9-E687-F0FE-F26B-718DA72933B1}"/>
              </a:ext>
            </a:extLst>
          </p:cNvPr>
          <p:cNvSpPr/>
          <p:nvPr/>
        </p:nvSpPr>
        <p:spPr>
          <a:xfrm>
            <a:off x="412114" y="2201655"/>
            <a:ext cx="392931" cy="390617"/>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605647B1-478D-8C27-3A54-F1D07AD938E5}"/>
              </a:ext>
            </a:extLst>
          </p:cNvPr>
          <p:cNvSpPr/>
          <p:nvPr/>
        </p:nvSpPr>
        <p:spPr>
          <a:xfrm>
            <a:off x="412114" y="3662435"/>
            <a:ext cx="392931" cy="390617"/>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65E5685C-BB04-A459-9C8D-817216EED48A}"/>
              </a:ext>
            </a:extLst>
          </p:cNvPr>
          <p:cNvSpPr/>
          <p:nvPr/>
        </p:nvSpPr>
        <p:spPr>
          <a:xfrm>
            <a:off x="412114" y="5230420"/>
            <a:ext cx="392931" cy="390617"/>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2196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heel(1)">
                                      <p:cBhvr>
                                        <p:cTn id="12" dur="20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heel(1)">
                                      <p:cBhvr>
                                        <p:cTn id="17" dur="20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heel(1)">
                                      <p:cBhvr>
                                        <p:cTn id="22"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9" grpId="0" animBg="1"/>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0202CCE7-5231-1A4C-9DF3-0211386C964F}"/>
              </a:ext>
            </a:extLst>
          </p:cNvPr>
          <p:cNvGraphicFramePr>
            <a:graphicFrameLocks noGrp="1"/>
          </p:cNvGraphicFramePr>
          <p:nvPr>
            <p:extLst>
              <p:ext uri="{D42A27DB-BD31-4B8C-83A1-F6EECF244321}">
                <p14:modId xmlns:p14="http://schemas.microsoft.com/office/powerpoint/2010/main" val="3462952776"/>
              </p:ext>
            </p:extLst>
          </p:nvPr>
        </p:nvGraphicFramePr>
        <p:xfrm>
          <a:off x="332216" y="209507"/>
          <a:ext cx="6426200" cy="133731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3000982810"/>
                    </a:ext>
                  </a:extLst>
                </a:gridCol>
              </a:tblGrid>
              <a:tr h="190500">
                <a:tc>
                  <a:txBody>
                    <a:bodyPr/>
                    <a:lstStyle/>
                    <a:p>
                      <a:pPr algn="l" fontAlgn="ctr"/>
                      <a:r>
                        <a:rPr lang="ka-GE" sz="1400" b="1" u="none" strike="noStrike" dirty="0">
                          <a:effectLst/>
                          <a:latin typeface="Calibri" panose="020F0502020204030204" pitchFamily="34" charset="0"/>
                          <a:cs typeface="Calibri" panose="020F0502020204030204" pitchFamily="34" charset="0"/>
                        </a:rPr>
                        <a:t>13. რა არის თვისებრივი კვლევის ერთ-ერთი მთავარი მახასიათებელი?</a:t>
                      </a:r>
                      <a:endParaRPr lang="ka-GE" sz="1400" b="1"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1879820103"/>
                  </a:ext>
                </a:extLst>
              </a:tr>
              <a:tr h="190500">
                <a:tc>
                  <a:txBody>
                    <a:bodyPr/>
                    <a:lstStyle/>
                    <a:p>
                      <a:pPr algn="l" fontAlgn="ctr"/>
                      <a:endParaRPr lang="en-US" sz="1400" b="0" i="0" u="none" strike="noStrike">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1066572414"/>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a) </a:t>
                      </a:r>
                      <a:r>
                        <a:rPr lang="ka-GE" sz="1400" u="none" strike="noStrike">
                          <a:effectLst/>
                          <a:latin typeface="Calibri" panose="020F0502020204030204" pitchFamily="34" charset="0"/>
                          <a:cs typeface="Calibri" panose="020F0502020204030204" pitchFamily="34" charset="0"/>
                        </a:rPr>
                        <a:t>გენერალიზაცია</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594533859"/>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b) </a:t>
                      </a:r>
                      <a:r>
                        <a:rPr lang="ka-GE" sz="1400" u="none" strike="noStrike" dirty="0">
                          <a:effectLst/>
                          <a:latin typeface="Calibri" panose="020F0502020204030204" pitchFamily="34" charset="0"/>
                          <a:cs typeface="Calibri" panose="020F0502020204030204" pitchFamily="34" charset="0"/>
                        </a:rPr>
                        <a:t>რიცხვითი მონაცემები</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3271939851"/>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c) </a:t>
                      </a:r>
                      <a:r>
                        <a:rPr lang="ka-GE" sz="1400" u="none" strike="noStrike">
                          <a:effectLst/>
                          <a:latin typeface="Calibri" panose="020F0502020204030204" pitchFamily="34" charset="0"/>
                          <a:cs typeface="Calibri" panose="020F0502020204030204" pitchFamily="34" charset="0"/>
                        </a:rPr>
                        <a:t>ფენომენის ღრმა გაგება</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3378685112"/>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d) </a:t>
                      </a:r>
                      <a:r>
                        <a:rPr lang="ka-GE" sz="1400" u="none" strike="noStrike" dirty="0">
                          <a:effectLst/>
                          <a:latin typeface="Calibri" panose="020F0502020204030204" pitchFamily="34" charset="0"/>
                          <a:cs typeface="Calibri" panose="020F0502020204030204" pitchFamily="34" charset="0"/>
                        </a:rPr>
                        <a:t>ექსპერიმენტული დიზაინი</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3918036997"/>
                  </a:ext>
                </a:extLst>
              </a:tr>
            </a:tbl>
          </a:graphicData>
        </a:graphic>
      </p:graphicFrame>
      <p:graphicFrame>
        <p:nvGraphicFramePr>
          <p:cNvPr id="3" name="Table 2">
            <a:extLst>
              <a:ext uri="{FF2B5EF4-FFF2-40B4-BE49-F238E27FC236}">
                <a16:creationId xmlns:a16="http://schemas.microsoft.com/office/drawing/2014/main" id="{B3926FB4-30CC-0FE2-5FF7-45EE1FAC81CF}"/>
              </a:ext>
            </a:extLst>
          </p:cNvPr>
          <p:cNvGraphicFramePr>
            <a:graphicFrameLocks noGrp="1"/>
          </p:cNvGraphicFramePr>
          <p:nvPr>
            <p:extLst>
              <p:ext uri="{D42A27DB-BD31-4B8C-83A1-F6EECF244321}">
                <p14:modId xmlns:p14="http://schemas.microsoft.com/office/powerpoint/2010/main" val="2276050267"/>
              </p:ext>
            </p:extLst>
          </p:nvPr>
        </p:nvGraphicFramePr>
        <p:xfrm>
          <a:off x="368379" y="1733263"/>
          <a:ext cx="6426200" cy="133731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3373621499"/>
                    </a:ext>
                  </a:extLst>
                </a:gridCol>
              </a:tblGrid>
              <a:tr h="190500">
                <a:tc>
                  <a:txBody>
                    <a:bodyPr/>
                    <a:lstStyle/>
                    <a:p>
                      <a:pPr marL="0" algn="l" defTabSz="914400" rtl="0" eaLnBrk="1" fontAlgn="ctr" latinLnBrk="0" hangingPunct="1"/>
                      <a:r>
                        <a:rPr lang="ka-GE" sz="1400" b="1" u="none" strike="noStrike" kern="1200" dirty="0">
                          <a:solidFill>
                            <a:schemeClr val="dk1"/>
                          </a:solidFill>
                          <a:effectLst/>
                          <a:latin typeface="Calibri" panose="020F0502020204030204" pitchFamily="34" charset="0"/>
                          <a:ea typeface="+mn-ea"/>
                          <a:cs typeface="Calibri" panose="020F0502020204030204" pitchFamily="34" charset="0"/>
                        </a:rPr>
                        <a:t>14. რომელ მონაცემებს იყენებს </a:t>
                      </a:r>
                      <a:r>
                        <a:rPr lang="ka-GE" sz="1400" b="1" u="none" strike="noStrike" kern="1200" dirty="0" err="1">
                          <a:solidFill>
                            <a:schemeClr val="dk1"/>
                          </a:solidFill>
                          <a:effectLst/>
                          <a:latin typeface="Calibri" panose="020F0502020204030204" pitchFamily="34" charset="0"/>
                          <a:ea typeface="+mn-ea"/>
                          <a:cs typeface="Calibri" panose="020F0502020204030204" pitchFamily="34" charset="0"/>
                        </a:rPr>
                        <a:t>ინტერვალური</a:t>
                      </a:r>
                      <a:r>
                        <a:rPr lang="ka-GE" sz="1400" b="1" u="none" strike="noStrike" kern="1200" dirty="0">
                          <a:solidFill>
                            <a:schemeClr val="dk1"/>
                          </a:solidFill>
                          <a:effectLst/>
                          <a:latin typeface="Calibri" panose="020F0502020204030204" pitchFamily="34" charset="0"/>
                          <a:ea typeface="+mn-ea"/>
                          <a:cs typeface="Calibri" panose="020F0502020204030204" pitchFamily="34" charset="0"/>
                        </a:rPr>
                        <a:t> შკალა?</a:t>
                      </a:r>
                    </a:p>
                  </a:txBody>
                  <a:tcPr marL="85725" marR="9525" marT="9525" marB="0" anchor="ctr">
                    <a:solidFill>
                      <a:schemeClr val="bg1"/>
                    </a:solidFill>
                  </a:tcPr>
                </a:tc>
                <a:extLst>
                  <a:ext uri="{0D108BD9-81ED-4DB2-BD59-A6C34878D82A}">
                    <a16:rowId xmlns:a16="http://schemas.microsoft.com/office/drawing/2014/main" val="655078616"/>
                  </a:ext>
                </a:extLst>
              </a:tr>
              <a:tr h="190500">
                <a:tc>
                  <a:txBody>
                    <a:bodyPr/>
                    <a:lstStyle/>
                    <a:p>
                      <a:pPr marL="0" algn="l" defTabSz="914400" rtl="0" eaLnBrk="1" fontAlgn="ctr" latinLnBrk="0" hangingPunct="1"/>
                      <a:endParaRPr lang="en-US" sz="1400" u="none" strike="noStrike" kern="1200">
                        <a:solidFill>
                          <a:schemeClr val="dk1"/>
                        </a:solidFill>
                        <a:effectLst/>
                        <a:latin typeface="Calibri" panose="020F0502020204030204" pitchFamily="34" charset="0"/>
                        <a:ea typeface="+mn-ea"/>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914838205"/>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a)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ტექსტურ მონაცემებს</a:t>
                      </a:r>
                    </a:p>
                  </a:txBody>
                  <a:tcPr marL="85725" marR="9525" marT="9525" marB="0" anchor="ctr">
                    <a:solidFill>
                      <a:schemeClr val="bg1"/>
                    </a:solidFill>
                  </a:tcPr>
                </a:tc>
                <a:extLst>
                  <a:ext uri="{0D108BD9-81ED-4DB2-BD59-A6C34878D82A}">
                    <a16:rowId xmlns:a16="http://schemas.microsoft.com/office/drawing/2014/main" val="637560186"/>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b)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სქესობრივ მონაცემებს</a:t>
                      </a:r>
                    </a:p>
                  </a:txBody>
                  <a:tcPr marL="85725" marR="9525" marT="9525" marB="0" anchor="ctr">
                    <a:solidFill>
                      <a:schemeClr val="bg1"/>
                    </a:solidFill>
                  </a:tcPr>
                </a:tc>
                <a:extLst>
                  <a:ext uri="{0D108BD9-81ED-4DB2-BD59-A6C34878D82A}">
                    <a16:rowId xmlns:a16="http://schemas.microsoft.com/office/drawing/2014/main" val="1319775818"/>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c)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რიცხვით მონაცემებს თანაბარი ინტერვალებით</a:t>
                      </a:r>
                    </a:p>
                  </a:txBody>
                  <a:tcPr marL="85725" marR="9525" marT="9525" marB="0" anchor="ctr">
                    <a:solidFill>
                      <a:schemeClr val="bg1"/>
                    </a:solidFill>
                  </a:tcPr>
                </a:tc>
                <a:extLst>
                  <a:ext uri="{0D108BD9-81ED-4DB2-BD59-A6C34878D82A}">
                    <a16:rowId xmlns:a16="http://schemas.microsoft.com/office/drawing/2014/main" val="1841198197"/>
                  </a:ext>
                </a:extLst>
              </a:tr>
              <a:tr h="190500">
                <a:tc>
                  <a:txBody>
                    <a:bodyPr/>
                    <a:lstStyle/>
                    <a:p>
                      <a:pPr marL="0" algn="l" defTabSz="914400" rtl="0" eaLnBrk="1" fontAlgn="ctr" latinLnBrk="0" hangingPunct="1"/>
                      <a:r>
                        <a:rPr lang="en-US" sz="1400" u="none" strike="noStrike" kern="1200" dirty="0">
                          <a:solidFill>
                            <a:schemeClr val="dk1"/>
                          </a:solidFill>
                          <a:effectLst/>
                          <a:latin typeface="Calibri" panose="020F0502020204030204" pitchFamily="34" charset="0"/>
                          <a:ea typeface="+mn-ea"/>
                          <a:cs typeface="Calibri" panose="020F0502020204030204" pitchFamily="34" charset="0"/>
                        </a:rPr>
                        <a:t>d) </a:t>
                      </a:r>
                      <a:r>
                        <a:rPr lang="ka-GE" sz="1400" u="none" strike="noStrike" kern="1200" dirty="0">
                          <a:solidFill>
                            <a:schemeClr val="dk1"/>
                          </a:solidFill>
                          <a:effectLst/>
                          <a:latin typeface="Calibri" panose="020F0502020204030204" pitchFamily="34" charset="0"/>
                          <a:ea typeface="+mn-ea"/>
                          <a:cs typeface="Calibri" panose="020F0502020204030204" pitchFamily="34" charset="0"/>
                        </a:rPr>
                        <a:t>მონაცემებს კატეგორიების გარეშე</a:t>
                      </a:r>
                    </a:p>
                  </a:txBody>
                  <a:tcPr marL="85725" marR="9525" marT="9525" marB="0" anchor="ctr">
                    <a:solidFill>
                      <a:schemeClr val="bg1"/>
                    </a:solidFill>
                  </a:tcPr>
                </a:tc>
                <a:extLst>
                  <a:ext uri="{0D108BD9-81ED-4DB2-BD59-A6C34878D82A}">
                    <a16:rowId xmlns:a16="http://schemas.microsoft.com/office/drawing/2014/main" val="3581885258"/>
                  </a:ext>
                </a:extLst>
              </a:tr>
            </a:tbl>
          </a:graphicData>
        </a:graphic>
      </p:graphicFrame>
      <p:graphicFrame>
        <p:nvGraphicFramePr>
          <p:cNvPr id="4" name="Table 3">
            <a:extLst>
              <a:ext uri="{FF2B5EF4-FFF2-40B4-BE49-F238E27FC236}">
                <a16:creationId xmlns:a16="http://schemas.microsoft.com/office/drawing/2014/main" id="{12543454-93AD-1809-D746-0C33D958BBED}"/>
              </a:ext>
            </a:extLst>
          </p:cNvPr>
          <p:cNvGraphicFramePr>
            <a:graphicFrameLocks noGrp="1"/>
          </p:cNvGraphicFramePr>
          <p:nvPr>
            <p:extLst>
              <p:ext uri="{D42A27DB-BD31-4B8C-83A1-F6EECF244321}">
                <p14:modId xmlns:p14="http://schemas.microsoft.com/office/powerpoint/2010/main" val="1385284044"/>
              </p:ext>
            </p:extLst>
          </p:nvPr>
        </p:nvGraphicFramePr>
        <p:xfrm>
          <a:off x="368379" y="3262411"/>
          <a:ext cx="6426200" cy="133731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2267427912"/>
                    </a:ext>
                  </a:extLst>
                </a:gridCol>
              </a:tblGrid>
              <a:tr h="190500">
                <a:tc>
                  <a:txBody>
                    <a:bodyPr/>
                    <a:lstStyle/>
                    <a:p>
                      <a:pPr marL="0" algn="l" defTabSz="914400" rtl="0" eaLnBrk="1" fontAlgn="ctr" latinLnBrk="0" hangingPunct="1"/>
                      <a:r>
                        <a:rPr lang="ka-GE" sz="1400" b="1" u="none" strike="noStrike" kern="1200" dirty="0">
                          <a:solidFill>
                            <a:schemeClr val="dk1"/>
                          </a:solidFill>
                          <a:effectLst/>
                          <a:latin typeface="Calibri" panose="020F0502020204030204" pitchFamily="34" charset="0"/>
                          <a:ea typeface="+mn-ea"/>
                          <a:cs typeface="Calibri" panose="020F0502020204030204" pitchFamily="34" charset="0"/>
                        </a:rPr>
                        <a:t>15. რა ტიპის კვლევა მოიცავს </a:t>
                      </a:r>
                      <a:r>
                        <a:rPr lang="ka-GE" sz="1400" b="1" u="none" strike="noStrike" kern="1200" dirty="0" err="1">
                          <a:solidFill>
                            <a:schemeClr val="dk1"/>
                          </a:solidFill>
                          <a:effectLst/>
                          <a:latin typeface="Calibri" panose="020F0502020204030204" pitchFamily="34" charset="0"/>
                          <a:ea typeface="+mn-ea"/>
                          <a:cs typeface="Calibri" panose="020F0502020204030204" pitchFamily="34" charset="0"/>
                        </a:rPr>
                        <a:t>კონტროლურ</a:t>
                      </a:r>
                      <a:r>
                        <a:rPr lang="ka-GE" sz="1400" b="1" u="none" strike="noStrike" kern="1200" dirty="0">
                          <a:solidFill>
                            <a:schemeClr val="dk1"/>
                          </a:solidFill>
                          <a:effectLst/>
                          <a:latin typeface="Calibri" panose="020F0502020204030204" pitchFamily="34" charset="0"/>
                          <a:ea typeface="+mn-ea"/>
                          <a:cs typeface="Calibri" panose="020F0502020204030204" pitchFamily="34" charset="0"/>
                        </a:rPr>
                        <a:t> და ტესტირების ჯგუფებს?</a:t>
                      </a:r>
                    </a:p>
                  </a:txBody>
                  <a:tcPr marL="85725" marR="9525" marT="9525" marB="0" anchor="ctr">
                    <a:solidFill>
                      <a:schemeClr val="bg1"/>
                    </a:solidFill>
                  </a:tcPr>
                </a:tc>
                <a:extLst>
                  <a:ext uri="{0D108BD9-81ED-4DB2-BD59-A6C34878D82A}">
                    <a16:rowId xmlns:a16="http://schemas.microsoft.com/office/drawing/2014/main" val="2603677842"/>
                  </a:ext>
                </a:extLst>
              </a:tr>
              <a:tr h="190500">
                <a:tc>
                  <a:txBody>
                    <a:bodyPr/>
                    <a:lstStyle/>
                    <a:p>
                      <a:pPr marL="0" algn="l" defTabSz="914400" rtl="0" eaLnBrk="1" fontAlgn="ctr" latinLnBrk="0" hangingPunct="1"/>
                      <a:endParaRPr lang="en-US" sz="1400" u="none" strike="noStrike" kern="1200">
                        <a:solidFill>
                          <a:schemeClr val="dk1"/>
                        </a:solidFill>
                        <a:effectLst/>
                        <a:latin typeface="Calibri" panose="020F0502020204030204" pitchFamily="34" charset="0"/>
                        <a:ea typeface="+mn-ea"/>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1472599456"/>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a)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რაოდენობრივი კვლევა</a:t>
                      </a:r>
                    </a:p>
                  </a:txBody>
                  <a:tcPr marL="85725" marR="9525" marT="9525" marB="0" anchor="ctr">
                    <a:solidFill>
                      <a:schemeClr val="bg1"/>
                    </a:solidFill>
                  </a:tcPr>
                </a:tc>
                <a:extLst>
                  <a:ext uri="{0D108BD9-81ED-4DB2-BD59-A6C34878D82A}">
                    <a16:rowId xmlns:a16="http://schemas.microsoft.com/office/drawing/2014/main" val="1158826670"/>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b)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თვისობრივი კვლევა</a:t>
                      </a:r>
                    </a:p>
                  </a:txBody>
                  <a:tcPr marL="85725" marR="9525" marT="9525" marB="0" anchor="ctr">
                    <a:solidFill>
                      <a:schemeClr val="bg1"/>
                    </a:solidFill>
                  </a:tcPr>
                </a:tc>
                <a:extLst>
                  <a:ext uri="{0D108BD9-81ED-4DB2-BD59-A6C34878D82A}">
                    <a16:rowId xmlns:a16="http://schemas.microsoft.com/office/drawing/2014/main" val="620115825"/>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c)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ექსპერიმენტული კვლევა</a:t>
                      </a:r>
                    </a:p>
                  </a:txBody>
                  <a:tcPr marL="85725" marR="9525" marT="9525" marB="0" anchor="ctr">
                    <a:solidFill>
                      <a:schemeClr val="bg1"/>
                    </a:solidFill>
                  </a:tcPr>
                </a:tc>
                <a:extLst>
                  <a:ext uri="{0D108BD9-81ED-4DB2-BD59-A6C34878D82A}">
                    <a16:rowId xmlns:a16="http://schemas.microsoft.com/office/drawing/2014/main" val="1947212614"/>
                  </a:ext>
                </a:extLst>
              </a:tr>
              <a:tr h="0">
                <a:tc>
                  <a:txBody>
                    <a:bodyPr/>
                    <a:lstStyle/>
                    <a:p>
                      <a:pPr marL="0" algn="l" defTabSz="914400" rtl="0" eaLnBrk="1" fontAlgn="ctr" latinLnBrk="0" hangingPunct="1"/>
                      <a:r>
                        <a:rPr lang="en-US" sz="1400" u="none" strike="noStrike" kern="1200" dirty="0">
                          <a:solidFill>
                            <a:schemeClr val="dk1"/>
                          </a:solidFill>
                          <a:effectLst/>
                          <a:latin typeface="Calibri" panose="020F0502020204030204" pitchFamily="34" charset="0"/>
                          <a:ea typeface="+mn-ea"/>
                          <a:cs typeface="Calibri" panose="020F0502020204030204" pitchFamily="34" charset="0"/>
                        </a:rPr>
                        <a:t>d) </a:t>
                      </a:r>
                      <a:r>
                        <a:rPr lang="ka-GE" sz="1400" u="none" strike="noStrike" kern="1200" dirty="0">
                          <a:solidFill>
                            <a:schemeClr val="dk1"/>
                          </a:solidFill>
                          <a:effectLst/>
                          <a:latin typeface="Calibri" panose="020F0502020204030204" pitchFamily="34" charset="0"/>
                          <a:ea typeface="+mn-ea"/>
                          <a:cs typeface="Calibri" panose="020F0502020204030204" pitchFamily="34" charset="0"/>
                        </a:rPr>
                        <a:t>სიმულაციური კვლევა</a:t>
                      </a:r>
                    </a:p>
                  </a:txBody>
                  <a:tcPr marL="85725" marR="9525" marT="9525" marB="0" anchor="ctr">
                    <a:solidFill>
                      <a:schemeClr val="bg1"/>
                    </a:solidFill>
                  </a:tcPr>
                </a:tc>
                <a:extLst>
                  <a:ext uri="{0D108BD9-81ED-4DB2-BD59-A6C34878D82A}">
                    <a16:rowId xmlns:a16="http://schemas.microsoft.com/office/drawing/2014/main" val="72994314"/>
                  </a:ext>
                </a:extLst>
              </a:tr>
            </a:tbl>
          </a:graphicData>
        </a:graphic>
      </p:graphicFrame>
      <p:graphicFrame>
        <p:nvGraphicFramePr>
          <p:cNvPr id="5" name="Table 4">
            <a:extLst>
              <a:ext uri="{FF2B5EF4-FFF2-40B4-BE49-F238E27FC236}">
                <a16:creationId xmlns:a16="http://schemas.microsoft.com/office/drawing/2014/main" id="{8DA890C5-6D2A-C09A-9106-CFB3EA3C048F}"/>
              </a:ext>
            </a:extLst>
          </p:cNvPr>
          <p:cNvGraphicFramePr>
            <a:graphicFrameLocks noGrp="1"/>
          </p:cNvGraphicFramePr>
          <p:nvPr>
            <p:extLst>
              <p:ext uri="{D42A27DB-BD31-4B8C-83A1-F6EECF244321}">
                <p14:modId xmlns:p14="http://schemas.microsoft.com/office/powerpoint/2010/main" val="3915370285"/>
              </p:ext>
            </p:extLst>
          </p:nvPr>
        </p:nvGraphicFramePr>
        <p:xfrm>
          <a:off x="332216" y="4885594"/>
          <a:ext cx="6426200" cy="133731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4253348002"/>
                    </a:ext>
                  </a:extLst>
                </a:gridCol>
              </a:tblGrid>
              <a:tr h="190500">
                <a:tc>
                  <a:txBody>
                    <a:bodyPr/>
                    <a:lstStyle/>
                    <a:p>
                      <a:pPr marL="0" algn="l" defTabSz="914400" rtl="0" eaLnBrk="1" fontAlgn="ctr" latinLnBrk="0" hangingPunct="1"/>
                      <a:r>
                        <a:rPr lang="ka-GE" sz="1400" b="1" u="none" strike="noStrike" kern="1200" dirty="0">
                          <a:solidFill>
                            <a:schemeClr val="dk1"/>
                          </a:solidFill>
                          <a:effectLst/>
                          <a:latin typeface="Calibri" panose="020F0502020204030204" pitchFamily="34" charset="0"/>
                          <a:ea typeface="+mn-ea"/>
                          <a:cs typeface="Calibri" panose="020F0502020204030204" pitchFamily="34" charset="0"/>
                        </a:rPr>
                        <a:t>16. რას ნიშნავს დისკრეტული ცვლადი?</a:t>
                      </a:r>
                    </a:p>
                  </a:txBody>
                  <a:tcPr marL="85725" marR="9525" marT="9525" marB="0" anchor="ctr">
                    <a:solidFill>
                      <a:schemeClr val="bg1"/>
                    </a:solidFill>
                  </a:tcPr>
                </a:tc>
                <a:extLst>
                  <a:ext uri="{0D108BD9-81ED-4DB2-BD59-A6C34878D82A}">
                    <a16:rowId xmlns:a16="http://schemas.microsoft.com/office/drawing/2014/main" val="3083298067"/>
                  </a:ext>
                </a:extLst>
              </a:tr>
              <a:tr h="190500">
                <a:tc>
                  <a:txBody>
                    <a:bodyPr/>
                    <a:lstStyle/>
                    <a:p>
                      <a:pPr marL="0" algn="l" defTabSz="914400" rtl="0" eaLnBrk="1" fontAlgn="ctr" latinLnBrk="0" hangingPunct="1"/>
                      <a:endParaRPr lang="en-US" sz="1400" u="none" strike="noStrike" kern="1200">
                        <a:solidFill>
                          <a:schemeClr val="dk1"/>
                        </a:solidFill>
                        <a:effectLst/>
                        <a:latin typeface="Calibri" panose="020F0502020204030204" pitchFamily="34" charset="0"/>
                        <a:ea typeface="+mn-ea"/>
                        <a:cs typeface="Calibri" panose="020F0502020204030204" pitchFamily="34" charset="0"/>
                      </a:endParaRPr>
                    </a:p>
                  </a:txBody>
                  <a:tcPr marL="85725" marR="9525" marT="9525" marB="0" anchor="ctr">
                    <a:solidFill>
                      <a:schemeClr val="bg1"/>
                    </a:solidFill>
                  </a:tcPr>
                </a:tc>
                <a:extLst>
                  <a:ext uri="{0D108BD9-81ED-4DB2-BD59-A6C34878D82A}">
                    <a16:rowId xmlns:a16="http://schemas.microsoft.com/office/drawing/2014/main" val="3496174901"/>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a)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იღებს ერთ-ერთ მნიშვნელობას გარკვეულ დიაპაზონში</a:t>
                      </a:r>
                    </a:p>
                  </a:txBody>
                  <a:tcPr marL="85725" marR="9525" marT="9525" marB="0" anchor="ctr">
                    <a:solidFill>
                      <a:schemeClr val="bg1"/>
                    </a:solidFill>
                  </a:tcPr>
                </a:tc>
                <a:extLst>
                  <a:ext uri="{0D108BD9-81ED-4DB2-BD59-A6C34878D82A}">
                    <a16:rowId xmlns:a16="http://schemas.microsoft.com/office/drawing/2014/main" val="1530380958"/>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b)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იღებს ცალკეულ მნიშვნელობებს</a:t>
                      </a:r>
                    </a:p>
                  </a:txBody>
                  <a:tcPr marL="85725" marR="9525" marT="9525" marB="0" anchor="ctr">
                    <a:solidFill>
                      <a:schemeClr val="bg1"/>
                    </a:solidFill>
                  </a:tcPr>
                </a:tc>
                <a:extLst>
                  <a:ext uri="{0D108BD9-81ED-4DB2-BD59-A6C34878D82A}">
                    <a16:rowId xmlns:a16="http://schemas.microsoft.com/office/drawing/2014/main" val="1877830852"/>
                  </a:ext>
                </a:extLst>
              </a:tr>
              <a:tr h="190500">
                <a:tc>
                  <a:txBody>
                    <a:bodyPr/>
                    <a:lstStyle/>
                    <a:p>
                      <a:pPr marL="0" algn="l" defTabSz="914400" rtl="0" eaLnBrk="1" fontAlgn="ctr" latinLnBrk="0" hangingPunct="1"/>
                      <a:r>
                        <a:rPr lang="en-US" sz="1400" u="none" strike="noStrike" kern="1200">
                          <a:solidFill>
                            <a:schemeClr val="dk1"/>
                          </a:solidFill>
                          <a:effectLst/>
                          <a:latin typeface="Calibri" panose="020F0502020204030204" pitchFamily="34" charset="0"/>
                          <a:ea typeface="+mn-ea"/>
                          <a:cs typeface="Calibri" panose="020F0502020204030204" pitchFamily="34" charset="0"/>
                        </a:rPr>
                        <a:t>c) </a:t>
                      </a:r>
                      <a:r>
                        <a:rPr lang="ka-GE" sz="1400" u="none" strike="noStrike" kern="1200">
                          <a:solidFill>
                            <a:schemeClr val="dk1"/>
                          </a:solidFill>
                          <a:effectLst/>
                          <a:latin typeface="Calibri" panose="020F0502020204030204" pitchFamily="34" charset="0"/>
                          <a:ea typeface="+mn-ea"/>
                          <a:cs typeface="Calibri" panose="020F0502020204030204" pitchFamily="34" charset="0"/>
                        </a:rPr>
                        <a:t>იღებს მხოლოდ რიცხვით მნიშვნელობებს</a:t>
                      </a:r>
                    </a:p>
                  </a:txBody>
                  <a:tcPr marL="85725" marR="9525" marT="9525" marB="0" anchor="ctr">
                    <a:solidFill>
                      <a:schemeClr val="bg1"/>
                    </a:solidFill>
                  </a:tcPr>
                </a:tc>
                <a:extLst>
                  <a:ext uri="{0D108BD9-81ED-4DB2-BD59-A6C34878D82A}">
                    <a16:rowId xmlns:a16="http://schemas.microsoft.com/office/drawing/2014/main" val="3827187318"/>
                  </a:ext>
                </a:extLst>
              </a:tr>
              <a:tr h="190500">
                <a:tc>
                  <a:txBody>
                    <a:bodyPr/>
                    <a:lstStyle/>
                    <a:p>
                      <a:pPr marL="0" algn="l" defTabSz="914400" rtl="0" eaLnBrk="1" fontAlgn="ctr" latinLnBrk="0" hangingPunct="1"/>
                      <a:r>
                        <a:rPr lang="en-US" sz="1400" u="none" strike="noStrike" kern="1200" dirty="0">
                          <a:solidFill>
                            <a:schemeClr val="dk1"/>
                          </a:solidFill>
                          <a:effectLst/>
                          <a:latin typeface="Calibri" panose="020F0502020204030204" pitchFamily="34" charset="0"/>
                          <a:ea typeface="+mn-ea"/>
                          <a:cs typeface="Calibri" panose="020F0502020204030204" pitchFamily="34" charset="0"/>
                        </a:rPr>
                        <a:t>d) </a:t>
                      </a:r>
                      <a:r>
                        <a:rPr lang="ka-GE" sz="1400" u="none" strike="noStrike" kern="1200" dirty="0">
                          <a:solidFill>
                            <a:schemeClr val="dk1"/>
                          </a:solidFill>
                          <a:effectLst/>
                          <a:latin typeface="Calibri" panose="020F0502020204030204" pitchFamily="34" charset="0"/>
                          <a:ea typeface="+mn-ea"/>
                          <a:cs typeface="Calibri" panose="020F0502020204030204" pitchFamily="34" charset="0"/>
                        </a:rPr>
                        <a:t>გამოიყენება ექსპერიმენტებში</a:t>
                      </a:r>
                    </a:p>
                  </a:txBody>
                  <a:tcPr marL="85725" marR="9525" marT="9525" marB="0" anchor="ctr">
                    <a:solidFill>
                      <a:schemeClr val="bg1"/>
                    </a:solidFill>
                  </a:tcPr>
                </a:tc>
                <a:extLst>
                  <a:ext uri="{0D108BD9-81ED-4DB2-BD59-A6C34878D82A}">
                    <a16:rowId xmlns:a16="http://schemas.microsoft.com/office/drawing/2014/main" val="3155823026"/>
                  </a:ext>
                </a:extLst>
              </a:tr>
            </a:tbl>
          </a:graphicData>
        </a:graphic>
      </p:graphicFrame>
      <p:sp>
        <p:nvSpPr>
          <p:cNvPr id="12" name="Freeform: Shape 11">
            <a:extLst>
              <a:ext uri="{FF2B5EF4-FFF2-40B4-BE49-F238E27FC236}">
                <a16:creationId xmlns:a16="http://schemas.microsoft.com/office/drawing/2014/main" id="{3BA03945-0977-671F-6AB3-39D6E59BD596}"/>
              </a:ext>
            </a:extLst>
          </p:cNvPr>
          <p:cNvSpPr/>
          <p:nvPr/>
        </p:nvSpPr>
        <p:spPr>
          <a:xfrm>
            <a:off x="332216" y="1143798"/>
            <a:ext cx="254449" cy="232236"/>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Freeform: Shape 5">
            <a:extLst>
              <a:ext uri="{FF2B5EF4-FFF2-40B4-BE49-F238E27FC236}">
                <a16:creationId xmlns:a16="http://schemas.microsoft.com/office/drawing/2014/main" id="{3BD9D9BF-0963-9B52-61E2-BC20F2CCBB3D}"/>
              </a:ext>
            </a:extLst>
          </p:cNvPr>
          <p:cNvSpPr/>
          <p:nvPr/>
        </p:nvSpPr>
        <p:spPr>
          <a:xfrm flipV="1">
            <a:off x="285007" y="2645528"/>
            <a:ext cx="348865" cy="257801"/>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80B7C92-32EA-0380-F539-9350EA154CEF}"/>
              </a:ext>
            </a:extLst>
          </p:cNvPr>
          <p:cNvSpPr/>
          <p:nvPr/>
        </p:nvSpPr>
        <p:spPr>
          <a:xfrm flipV="1">
            <a:off x="285007" y="4171095"/>
            <a:ext cx="348865" cy="257801"/>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0FBA4E5-1078-4CB3-0AE2-10B2819386DD}"/>
              </a:ext>
            </a:extLst>
          </p:cNvPr>
          <p:cNvSpPr/>
          <p:nvPr/>
        </p:nvSpPr>
        <p:spPr>
          <a:xfrm flipV="1">
            <a:off x="264434" y="5800729"/>
            <a:ext cx="348865" cy="257801"/>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2827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heel(1)">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heel(1)">
                                      <p:cBhvr>
                                        <p:cTn id="17" dur="20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heel(1)">
                                      <p:cBhvr>
                                        <p:cTn id="22"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6" grpId="0" animBg="1"/>
      <p:bldP spid="9" grpId="0" animBg="1"/>
      <p:bldP spid="10"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3AD52E20-F3FD-BB2A-DD77-5B55D93C20AF}"/>
              </a:ext>
            </a:extLst>
          </p:cNvPr>
          <p:cNvGraphicFramePr>
            <a:graphicFrameLocks noGrp="1"/>
          </p:cNvGraphicFramePr>
          <p:nvPr>
            <p:extLst>
              <p:ext uri="{D42A27DB-BD31-4B8C-83A1-F6EECF244321}">
                <p14:modId xmlns:p14="http://schemas.microsoft.com/office/powerpoint/2010/main" val="1890150417"/>
              </p:ext>
            </p:extLst>
          </p:nvPr>
        </p:nvGraphicFramePr>
        <p:xfrm>
          <a:off x="379397" y="179773"/>
          <a:ext cx="6426200" cy="133731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1473362953"/>
                    </a:ext>
                  </a:extLst>
                </a:gridCol>
              </a:tblGrid>
              <a:tr h="190500">
                <a:tc>
                  <a:txBody>
                    <a:bodyPr/>
                    <a:lstStyle/>
                    <a:p>
                      <a:pPr algn="l" fontAlgn="ctr"/>
                      <a:r>
                        <a:rPr lang="ka-GE" sz="1400" b="1" u="none" strike="noStrike" dirty="0">
                          <a:effectLst/>
                          <a:latin typeface="Calibri" panose="020F0502020204030204" pitchFamily="34" charset="0"/>
                          <a:cs typeface="Calibri" panose="020F0502020204030204" pitchFamily="34" charset="0"/>
                        </a:rPr>
                        <a:t>17. რა არის ფარდობის შკალის ნიშანი?</a:t>
                      </a:r>
                      <a:endParaRPr lang="ka-GE" sz="1400" b="1"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tc>
                <a:extLst>
                  <a:ext uri="{0D108BD9-81ED-4DB2-BD59-A6C34878D82A}">
                    <a16:rowId xmlns:a16="http://schemas.microsoft.com/office/drawing/2014/main" val="2412272624"/>
                  </a:ext>
                </a:extLst>
              </a:tr>
              <a:tr h="190500">
                <a:tc>
                  <a:txBody>
                    <a:bodyPr/>
                    <a:lstStyle/>
                    <a:p>
                      <a:pPr algn="l" fontAlgn="ctr"/>
                      <a:endParaRPr lang="en-US" sz="1400" b="0" i="0" u="none" strike="noStrike">
                        <a:solidFill>
                          <a:srgbClr val="000000"/>
                        </a:solidFill>
                        <a:effectLst/>
                        <a:latin typeface="Calibri" panose="020F0502020204030204" pitchFamily="34" charset="0"/>
                        <a:cs typeface="Calibri" panose="020F0502020204030204" pitchFamily="34" charset="0"/>
                      </a:endParaRPr>
                    </a:p>
                  </a:txBody>
                  <a:tcPr marL="85725" marR="9525" marT="9525" marB="0" anchor="ctr"/>
                </a:tc>
                <a:extLst>
                  <a:ext uri="{0D108BD9-81ED-4DB2-BD59-A6C34878D82A}">
                    <a16:rowId xmlns:a16="http://schemas.microsoft.com/office/drawing/2014/main" val="425421310"/>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a) </a:t>
                      </a:r>
                      <a:r>
                        <a:rPr lang="ka-GE" sz="1400" u="none" strike="noStrike" dirty="0">
                          <a:effectLst/>
                          <a:latin typeface="Calibri" panose="020F0502020204030204" pitchFamily="34" charset="0"/>
                          <a:cs typeface="Calibri" panose="020F0502020204030204" pitchFamily="34" charset="0"/>
                        </a:rPr>
                        <a:t>ნულოვანი წერტილი</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tc>
                <a:extLst>
                  <a:ext uri="{0D108BD9-81ED-4DB2-BD59-A6C34878D82A}">
                    <a16:rowId xmlns:a16="http://schemas.microsoft.com/office/drawing/2014/main" val="3785725022"/>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b) </a:t>
                      </a:r>
                      <a:r>
                        <a:rPr lang="ka-GE" sz="1400" u="none" strike="noStrike">
                          <a:effectLst/>
                          <a:latin typeface="Calibri" panose="020F0502020204030204" pitchFamily="34" charset="0"/>
                          <a:cs typeface="Calibri" panose="020F0502020204030204" pitchFamily="34" charset="0"/>
                        </a:rPr>
                        <a:t>თანაბარი ინტერვალები</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85725" marR="9525" marT="9525" marB="0" anchor="ctr"/>
                </a:tc>
                <a:extLst>
                  <a:ext uri="{0D108BD9-81ED-4DB2-BD59-A6C34878D82A}">
                    <a16:rowId xmlns:a16="http://schemas.microsoft.com/office/drawing/2014/main" val="1174258092"/>
                  </a:ext>
                </a:extLst>
              </a:tr>
              <a:tr h="190500">
                <a:tc>
                  <a:txBody>
                    <a:bodyPr/>
                    <a:lstStyle/>
                    <a:p>
                      <a:pPr algn="l" fontAlgn="ctr"/>
                      <a:r>
                        <a:rPr lang="en-US" sz="1400" u="none" strike="noStrike">
                          <a:effectLst/>
                          <a:latin typeface="Calibri" panose="020F0502020204030204" pitchFamily="34" charset="0"/>
                          <a:cs typeface="Calibri" panose="020F0502020204030204" pitchFamily="34" charset="0"/>
                        </a:rPr>
                        <a:t>c) </a:t>
                      </a:r>
                      <a:r>
                        <a:rPr lang="ka-GE" sz="1400" u="none" strike="noStrike">
                          <a:effectLst/>
                          <a:latin typeface="Calibri" panose="020F0502020204030204" pitchFamily="34" charset="0"/>
                          <a:cs typeface="Calibri" panose="020F0502020204030204" pitchFamily="34" charset="0"/>
                        </a:rPr>
                        <a:t>კატეგორიები</a:t>
                      </a:r>
                      <a:endParaRPr lang="ka-GE" sz="1400" b="0" i="0" u="none" strike="noStrike">
                        <a:solidFill>
                          <a:srgbClr val="000000"/>
                        </a:solidFill>
                        <a:effectLst/>
                        <a:latin typeface="Calibri" panose="020F0502020204030204" pitchFamily="34" charset="0"/>
                        <a:cs typeface="Calibri" panose="020F0502020204030204" pitchFamily="34" charset="0"/>
                      </a:endParaRPr>
                    </a:p>
                  </a:txBody>
                  <a:tcPr marL="85725" marR="9525" marT="9525" marB="0" anchor="ctr"/>
                </a:tc>
                <a:extLst>
                  <a:ext uri="{0D108BD9-81ED-4DB2-BD59-A6C34878D82A}">
                    <a16:rowId xmlns:a16="http://schemas.microsoft.com/office/drawing/2014/main" val="1461791515"/>
                  </a:ext>
                </a:extLst>
              </a:tr>
              <a:tr h="190500">
                <a:tc>
                  <a:txBody>
                    <a:bodyPr/>
                    <a:lstStyle/>
                    <a:p>
                      <a:pPr algn="l" fontAlgn="ctr"/>
                      <a:r>
                        <a:rPr lang="en-US" sz="1400" u="none" strike="noStrike" dirty="0">
                          <a:effectLst/>
                          <a:latin typeface="Calibri" panose="020F0502020204030204" pitchFamily="34" charset="0"/>
                          <a:cs typeface="Calibri" panose="020F0502020204030204" pitchFamily="34" charset="0"/>
                        </a:rPr>
                        <a:t>d) </a:t>
                      </a:r>
                      <a:r>
                        <a:rPr lang="ka-GE" sz="1400" u="none" strike="noStrike" dirty="0">
                          <a:effectLst/>
                          <a:latin typeface="Calibri" panose="020F0502020204030204" pitchFamily="34" charset="0"/>
                          <a:cs typeface="Calibri" panose="020F0502020204030204" pitchFamily="34" charset="0"/>
                        </a:rPr>
                        <a:t>გენერალიზაცია</a:t>
                      </a:r>
                      <a:endParaRPr lang="ka-GE" sz="1400" b="0" i="0" u="none" strike="noStrike" dirty="0">
                        <a:solidFill>
                          <a:srgbClr val="000000"/>
                        </a:solidFill>
                        <a:effectLst/>
                        <a:latin typeface="Calibri" panose="020F0502020204030204" pitchFamily="34" charset="0"/>
                        <a:cs typeface="Calibri" panose="020F0502020204030204" pitchFamily="34" charset="0"/>
                      </a:endParaRPr>
                    </a:p>
                  </a:txBody>
                  <a:tcPr marL="85725" marR="9525" marT="9525" marB="0" anchor="ctr"/>
                </a:tc>
                <a:extLst>
                  <a:ext uri="{0D108BD9-81ED-4DB2-BD59-A6C34878D82A}">
                    <a16:rowId xmlns:a16="http://schemas.microsoft.com/office/drawing/2014/main" val="3993903784"/>
                  </a:ext>
                </a:extLst>
              </a:tr>
            </a:tbl>
          </a:graphicData>
        </a:graphic>
      </p:graphicFrame>
      <p:graphicFrame>
        <p:nvGraphicFramePr>
          <p:cNvPr id="7" name="Table 6">
            <a:extLst>
              <a:ext uri="{FF2B5EF4-FFF2-40B4-BE49-F238E27FC236}">
                <a16:creationId xmlns:a16="http://schemas.microsoft.com/office/drawing/2014/main" id="{A4523B96-5DCE-5078-A302-69CCF33174EB}"/>
              </a:ext>
            </a:extLst>
          </p:cNvPr>
          <p:cNvGraphicFramePr>
            <a:graphicFrameLocks noGrp="1"/>
          </p:cNvGraphicFramePr>
          <p:nvPr>
            <p:extLst>
              <p:ext uri="{D42A27DB-BD31-4B8C-83A1-F6EECF244321}">
                <p14:modId xmlns:p14="http://schemas.microsoft.com/office/powerpoint/2010/main" val="2904217893"/>
              </p:ext>
            </p:extLst>
          </p:nvPr>
        </p:nvGraphicFramePr>
        <p:xfrm>
          <a:off x="379397" y="1728926"/>
          <a:ext cx="6426200" cy="133731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3738537690"/>
                    </a:ext>
                  </a:extLst>
                </a:gridCol>
              </a:tblGrid>
              <a:tr h="190500">
                <a:tc>
                  <a:txBody>
                    <a:bodyPr/>
                    <a:lstStyle/>
                    <a:p>
                      <a:pPr marL="0" algn="l" defTabSz="914400" rtl="0" eaLnBrk="1" fontAlgn="ctr" latinLnBrk="0" hangingPunct="1"/>
                      <a:r>
                        <a:rPr lang="ka-GE" sz="1400" b="1" u="none" strike="noStrike" kern="1200">
                          <a:solidFill>
                            <a:schemeClr val="dk1"/>
                          </a:solidFill>
                          <a:effectLst/>
                          <a:latin typeface="Calibri" panose="020F0502020204030204" pitchFamily="34" charset="0"/>
                          <a:ea typeface="+mn-ea"/>
                          <a:cs typeface="Calibri" panose="020F0502020204030204" pitchFamily="34" charset="0"/>
                        </a:rPr>
                        <a:t>18. რომელი ცვლადი იწვევს დამოკიდებული ცვლადის ცვლილებას?</a:t>
                      </a:r>
                    </a:p>
                  </a:txBody>
                  <a:tcPr marL="85725" marR="9525" marT="9525" marB="0" anchor="ctr"/>
                </a:tc>
                <a:extLst>
                  <a:ext uri="{0D108BD9-81ED-4DB2-BD59-A6C34878D82A}">
                    <a16:rowId xmlns:a16="http://schemas.microsoft.com/office/drawing/2014/main" val="2551192206"/>
                  </a:ext>
                </a:extLst>
              </a:tr>
              <a:tr h="190500">
                <a:tc>
                  <a:txBody>
                    <a:bodyPr/>
                    <a:lstStyle/>
                    <a:p>
                      <a:pPr marL="0" algn="l" defTabSz="914400" rtl="0" eaLnBrk="1" fontAlgn="ctr" latinLnBrk="0" hangingPunct="1"/>
                      <a:endParaRPr lang="en-US" sz="1400" b="0" u="none" strike="noStrike" kern="1200">
                        <a:solidFill>
                          <a:schemeClr val="dk1"/>
                        </a:solidFill>
                        <a:effectLst/>
                        <a:latin typeface="Calibri" panose="020F0502020204030204" pitchFamily="34" charset="0"/>
                        <a:ea typeface="+mn-ea"/>
                        <a:cs typeface="Calibri" panose="020F0502020204030204" pitchFamily="34" charset="0"/>
                      </a:endParaRPr>
                    </a:p>
                  </a:txBody>
                  <a:tcPr marL="85725" marR="9525" marT="9525" marB="0" anchor="ctr"/>
                </a:tc>
                <a:extLst>
                  <a:ext uri="{0D108BD9-81ED-4DB2-BD59-A6C34878D82A}">
                    <a16:rowId xmlns:a16="http://schemas.microsoft.com/office/drawing/2014/main" val="1784819210"/>
                  </a:ext>
                </a:extLst>
              </a:tr>
              <a:tr h="190500">
                <a:tc>
                  <a:txBody>
                    <a:bodyPr/>
                    <a:lstStyle/>
                    <a:p>
                      <a:pPr marL="0" algn="l" defTabSz="914400" rtl="0" eaLnBrk="1" fontAlgn="ctr" latinLnBrk="0" hangingPunct="1"/>
                      <a:r>
                        <a:rPr lang="en-US" sz="1400" b="0" u="none" strike="noStrike" kern="1200">
                          <a:solidFill>
                            <a:schemeClr val="dk1"/>
                          </a:solidFill>
                          <a:effectLst/>
                          <a:latin typeface="Calibri" panose="020F0502020204030204" pitchFamily="34" charset="0"/>
                          <a:ea typeface="+mn-ea"/>
                          <a:cs typeface="Calibri" panose="020F0502020204030204" pitchFamily="34" charset="0"/>
                        </a:rPr>
                        <a:t>a) </a:t>
                      </a:r>
                      <a:r>
                        <a:rPr lang="ka-GE" sz="1400" b="0" u="none" strike="noStrike" kern="1200">
                          <a:solidFill>
                            <a:schemeClr val="dk1"/>
                          </a:solidFill>
                          <a:effectLst/>
                          <a:latin typeface="Calibri" panose="020F0502020204030204" pitchFamily="34" charset="0"/>
                          <a:ea typeface="+mn-ea"/>
                          <a:cs typeface="Calibri" panose="020F0502020204030204" pitchFamily="34" charset="0"/>
                        </a:rPr>
                        <a:t>მოდერატორი</a:t>
                      </a:r>
                    </a:p>
                  </a:txBody>
                  <a:tcPr marL="85725" marR="9525" marT="9525" marB="0" anchor="ctr"/>
                </a:tc>
                <a:extLst>
                  <a:ext uri="{0D108BD9-81ED-4DB2-BD59-A6C34878D82A}">
                    <a16:rowId xmlns:a16="http://schemas.microsoft.com/office/drawing/2014/main" val="967126625"/>
                  </a:ext>
                </a:extLst>
              </a:tr>
              <a:tr h="190500">
                <a:tc>
                  <a:txBody>
                    <a:bodyPr/>
                    <a:lstStyle/>
                    <a:p>
                      <a:pPr marL="0" algn="l" defTabSz="914400" rtl="0" eaLnBrk="1" fontAlgn="ctr" latinLnBrk="0" hangingPunct="1"/>
                      <a:r>
                        <a:rPr lang="en-US" sz="1400" b="0" u="none" strike="noStrike" kern="1200">
                          <a:solidFill>
                            <a:schemeClr val="dk1"/>
                          </a:solidFill>
                          <a:effectLst/>
                          <a:latin typeface="Calibri" panose="020F0502020204030204" pitchFamily="34" charset="0"/>
                          <a:ea typeface="+mn-ea"/>
                          <a:cs typeface="Calibri" panose="020F0502020204030204" pitchFamily="34" charset="0"/>
                        </a:rPr>
                        <a:t>b) </a:t>
                      </a:r>
                      <a:r>
                        <a:rPr lang="ka-GE" sz="1400" b="0" u="none" strike="noStrike" kern="1200">
                          <a:solidFill>
                            <a:schemeClr val="dk1"/>
                          </a:solidFill>
                          <a:effectLst/>
                          <a:latin typeface="Calibri" panose="020F0502020204030204" pitchFamily="34" charset="0"/>
                          <a:ea typeface="+mn-ea"/>
                          <a:cs typeface="Calibri" panose="020F0502020204030204" pitchFamily="34" charset="0"/>
                        </a:rPr>
                        <a:t>საკონტროლო</a:t>
                      </a:r>
                    </a:p>
                  </a:txBody>
                  <a:tcPr marL="85725" marR="9525" marT="9525" marB="0" anchor="ctr"/>
                </a:tc>
                <a:extLst>
                  <a:ext uri="{0D108BD9-81ED-4DB2-BD59-A6C34878D82A}">
                    <a16:rowId xmlns:a16="http://schemas.microsoft.com/office/drawing/2014/main" val="3904539412"/>
                  </a:ext>
                </a:extLst>
              </a:tr>
              <a:tr h="190500">
                <a:tc>
                  <a:txBody>
                    <a:bodyPr/>
                    <a:lstStyle/>
                    <a:p>
                      <a:pPr marL="0" algn="l" defTabSz="914400" rtl="0" eaLnBrk="1" fontAlgn="ctr" latinLnBrk="0" hangingPunct="1"/>
                      <a:r>
                        <a:rPr lang="en-US" sz="1400" b="0" u="none" strike="noStrike" kern="1200">
                          <a:solidFill>
                            <a:schemeClr val="dk1"/>
                          </a:solidFill>
                          <a:effectLst/>
                          <a:latin typeface="Calibri" panose="020F0502020204030204" pitchFamily="34" charset="0"/>
                          <a:ea typeface="+mn-ea"/>
                          <a:cs typeface="Calibri" panose="020F0502020204030204" pitchFamily="34" charset="0"/>
                        </a:rPr>
                        <a:t>c) </a:t>
                      </a:r>
                      <a:r>
                        <a:rPr lang="ka-GE" sz="1400" b="0" u="none" strike="noStrike" kern="1200">
                          <a:solidFill>
                            <a:schemeClr val="dk1"/>
                          </a:solidFill>
                          <a:effectLst/>
                          <a:latin typeface="Calibri" panose="020F0502020204030204" pitchFamily="34" charset="0"/>
                          <a:ea typeface="+mn-ea"/>
                          <a:cs typeface="Calibri" panose="020F0502020204030204" pitchFamily="34" charset="0"/>
                        </a:rPr>
                        <a:t>დამოუკიდებელი</a:t>
                      </a:r>
                    </a:p>
                  </a:txBody>
                  <a:tcPr marL="85725" marR="9525" marT="9525" marB="0" anchor="ctr"/>
                </a:tc>
                <a:extLst>
                  <a:ext uri="{0D108BD9-81ED-4DB2-BD59-A6C34878D82A}">
                    <a16:rowId xmlns:a16="http://schemas.microsoft.com/office/drawing/2014/main" val="4188598354"/>
                  </a:ext>
                </a:extLst>
              </a:tr>
              <a:tr h="190500">
                <a:tc>
                  <a:txBody>
                    <a:bodyPr/>
                    <a:lstStyle/>
                    <a:p>
                      <a:pPr marL="0" algn="l" defTabSz="914400" rtl="0" eaLnBrk="1" fontAlgn="ctr" latinLnBrk="0" hangingPunct="1"/>
                      <a:r>
                        <a:rPr lang="en-US" sz="1400" b="0" u="none" strike="noStrike" kern="1200" dirty="0">
                          <a:solidFill>
                            <a:schemeClr val="dk1"/>
                          </a:solidFill>
                          <a:effectLst/>
                          <a:latin typeface="Calibri" panose="020F0502020204030204" pitchFamily="34" charset="0"/>
                          <a:ea typeface="+mn-ea"/>
                          <a:cs typeface="Calibri" panose="020F0502020204030204" pitchFamily="34" charset="0"/>
                        </a:rPr>
                        <a:t>d) </a:t>
                      </a:r>
                      <a:r>
                        <a:rPr lang="ka-GE" sz="1400" b="0" u="none" strike="noStrike" kern="1200" dirty="0" err="1">
                          <a:solidFill>
                            <a:schemeClr val="dk1"/>
                          </a:solidFill>
                          <a:effectLst/>
                          <a:latin typeface="Calibri" panose="020F0502020204030204" pitchFamily="34" charset="0"/>
                          <a:ea typeface="+mn-ea"/>
                          <a:cs typeface="Calibri" panose="020F0502020204030204" pitchFamily="34" charset="0"/>
                        </a:rPr>
                        <a:t>მედიატორი</a:t>
                      </a:r>
                      <a:endParaRPr lang="ka-GE" sz="1400" b="0" u="none" strike="noStrike" kern="1200" dirty="0">
                        <a:solidFill>
                          <a:schemeClr val="dk1"/>
                        </a:solidFill>
                        <a:effectLst/>
                        <a:latin typeface="Calibri" panose="020F0502020204030204" pitchFamily="34" charset="0"/>
                        <a:ea typeface="+mn-ea"/>
                        <a:cs typeface="Calibri" panose="020F0502020204030204" pitchFamily="34" charset="0"/>
                      </a:endParaRPr>
                    </a:p>
                  </a:txBody>
                  <a:tcPr marL="85725" marR="9525" marT="9525" marB="0" anchor="ctr"/>
                </a:tc>
                <a:extLst>
                  <a:ext uri="{0D108BD9-81ED-4DB2-BD59-A6C34878D82A}">
                    <a16:rowId xmlns:a16="http://schemas.microsoft.com/office/drawing/2014/main" val="3221024353"/>
                  </a:ext>
                </a:extLst>
              </a:tr>
            </a:tbl>
          </a:graphicData>
        </a:graphic>
      </p:graphicFrame>
      <p:graphicFrame>
        <p:nvGraphicFramePr>
          <p:cNvPr id="8" name="Table 7">
            <a:extLst>
              <a:ext uri="{FF2B5EF4-FFF2-40B4-BE49-F238E27FC236}">
                <a16:creationId xmlns:a16="http://schemas.microsoft.com/office/drawing/2014/main" id="{6F9B4ACE-AAF7-9246-1615-D07C39C251F9}"/>
              </a:ext>
            </a:extLst>
          </p:cNvPr>
          <p:cNvGraphicFramePr>
            <a:graphicFrameLocks noGrp="1"/>
          </p:cNvGraphicFramePr>
          <p:nvPr>
            <p:extLst>
              <p:ext uri="{D42A27DB-BD31-4B8C-83A1-F6EECF244321}">
                <p14:modId xmlns:p14="http://schemas.microsoft.com/office/powerpoint/2010/main" val="1009071835"/>
              </p:ext>
            </p:extLst>
          </p:nvPr>
        </p:nvGraphicFramePr>
        <p:xfrm>
          <a:off x="379397" y="3278079"/>
          <a:ext cx="6426200" cy="133731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3488810843"/>
                    </a:ext>
                  </a:extLst>
                </a:gridCol>
              </a:tblGrid>
              <a:tr h="190500">
                <a:tc>
                  <a:txBody>
                    <a:bodyPr/>
                    <a:lstStyle/>
                    <a:p>
                      <a:pPr marL="0" algn="l" defTabSz="914400" rtl="0" eaLnBrk="1" fontAlgn="ctr" latinLnBrk="0" hangingPunct="1"/>
                      <a:r>
                        <a:rPr lang="ka-GE" sz="1400" b="1" u="none" strike="noStrike" kern="1200">
                          <a:solidFill>
                            <a:schemeClr val="dk1"/>
                          </a:solidFill>
                          <a:effectLst/>
                          <a:latin typeface="Calibri" panose="020F0502020204030204" pitchFamily="34" charset="0"/>
                          <a:ea typeface="+mn-ea"/>
                          <a:cs typeface="Calibri" panose="020F0502020204030204" pitchFamily="34" charset="0"/>
                        </a:rPr>
                        <a:t>19. რა არის აღწერითი სტატისტიკის ფუნქცია?</a:t>
                      </a:r>
                    </a:p>
                  </a:txBody>
                  <a:tcPr marL="85725" marR="9525" marT="9525" marB="0" anchor="ctr"/>
                </a:tc>
                <a:extLst>
                  <a:ext uri="{0D108BD9-81ED-4DB2-BD59-A6C34878D82A}">
                    <a16:rowId xmlns:a16="http://schemas.microsoft.com/office/drawing/2014/main" val="664641900"/>
                  </a:ext>
                </a:extLst>
              </a:tr>
              <a:tr h="190500">
                <a:tc>
                  <a:txBody>
                    <a:bodyPr/>
                    <a:lstStyle/>
                    <a:p>
                      <a:pPr marL="0" algn="l" defTabSz="914400" rtl="0" eaLnBrk="1" fontAlgn="ctr" latinLnBrk="0" hangingPunct="1"/>
                      <a:endParaRPr lang="en-US" sz="1400" b="1" u="none" strike="noStrike" kern="1200">
                        <a:solidFill>
                          <a:schemeClr val="dk1"/>
                        </a:solidFill>
                        <a:effectLst/>
                        <a:latin typeface="Calibri" panose="020F0502020204030204" pitchFamily="34" charset="0"/>
                        <a:ea typeface="+mn-ea"/>
                        <a:cs typeface="Calibri" panose="020F0502020204030204" pitchFamily="34" charset="0"/>
                      </a:endParaRPr>
                    </a:p>
                  </a:txBody>
                  <a:tcPr marL="85725" marR="9525" marT="9525" marB="0" anchor="ctr"/>
                </a:tc>
                <a:extLst>
                  <a:ext uri="{0D108BD9-81ED-4DB2-BD59-A6C34878D82A}">
                    <a16:rowId xmlns:a16="http://schemas.microsoft.com/office/drawing/2014/main" val="3992823152"/>
                  </a:ext>
                </a:extLst>
              </a:tr>
              <a:tr h="190500">
                <a:tc>
                  <a:txBody>
                    <a:bodyPr/>
                    <a:lstStyle/>
                    <a:p>
                      <a:pPr marL="0" algn="l" defTabSz="914400" rtl="0" eaLnBrk="1" fontAlgn="ctr" latinLnBrk="0" hangingPunct="1"/>
                      <a:r>
                        <a:rPr lang="en-US" sz="1400" b="0" u="none" strike="noStrike" kern="1200">
                          <a:solidFill>
                            <a:schemeClr val="dk1"/>
                          </a:solidFill>
                          <a:effectLst/>
                          <a:latin typeface="Calibri" panose="020F0502020204030204" pitchFamily="34" charset="0"/>
                          <a:ea typeface="+mn-ea"/>
                          <a:cs typeface="Calibri" panose="020F0502020204030204" pitchFamily="34" charset="0"/>
                        </a:rPr>
                        <a:t>a) </a:t>
                      </a:r>
                      <a:r>
                        <a:rPr lang="ka-GE" sz="1400" b="0" u="none" strike="noStrike" kern="1200">
                          <a:solidFill>
                            <a:schemeClr val="dk1"/>
                          </a:solidFill>
                          <a:effectLst/>
                          <a:latin typeface="Calibri" panose="020F0502020204030204" pitchFamily="34" charset="0"/>
                          <a:ea typeface="+mn-ea"/>
                          <a:cs typeface="Calibri" panose="020F0502020204030204" pitchFamily="34" charset="0"/>
                        </a:rPr>
                        <a:t>მონაცემების გენერალიზაცია</a:t>
                      </a:r>
                    </a:p>
                  </a:txBody>
                  <a:tcPr marL="85725" marR="9525" marT="9525" marB="0" anchor="ctr"/>
                </a:tc>
                <a:extLst>
                  <a:ext uri="{0D108BD9-81ED-4DB2-BD59-A6C34878D82A}">
                    <a16:rowId xmlns:a16="http://schemas.microsoft.com/office/drawing/2014/main" val="4062900788"/>
                  </a:ext>
                </a:extLst>
              </a:tr>
              <a:tr h="190500">
                <a:tc>
                  <a:txBody>
                    <a:bodyPr/>
                    <a:lstStyle/>
                    <a:p>
                      <a:pPr marL="0" algn="l" defTabSz="914400" rtl="0" eaLnBrk="1" fontAlgn="ctr" latinLnBrk="0" hangingPunct="1"/>
                      <a:r>
                        <a:rPr lang="en-US" sz="1400" b="0" u="none" strike="noStrike" kern="1200">
                          <a:solidFill>
                            <a:schemeClr val="dk1"/>
                          </a:solidFill>
                          <a:effectLst/>
                          <a:latin typeface="Calibri" panose="020F0502020204030204" pitchFamily="34" charset="0"/>
                          <a:ea typeface="+mn-ea"/>
                          <a:cs typeface="Calibri" panose="020F0502020204030204" pitchFamily="34" charset="0"/>
                        </a:rPr>
                        <a:t>b) </a:t>
                      </a:r>
                      <a:r>
                        <a:rPr lang="ka-GE" sz="1400" b="0" u="none" strike="noStrike" kern="1200">
                          <a:solidFill>
                            <a:schemeClr val="dk1"/>
                          </a:solidFill>
                          <a:effectLst/>
                          <a:latin typeface="Calibri" panose="020F0502020204030204" pitchFamily="34" charset="0"/>
                          <a:ea typeface="+mn-ea"/>
                          <a:cs typeface="Calibri" panose="020F0502020204030204" pitchFamily="34" charset="0"/>
                        </a:rPr>
                        <a:t>მონაცემების პირდაპირი აღწერა</a:t>
                      </a:r>
                    </a:p>
                  </a:txBody>
                  <a:tcPr marL="85725" marR="9525" marT="9525" marB="0" anchor="ctr"/>
                </a:tc>
                <a:extLst>
                  <a:ext uri="{0D108BD9-81ED-4DB2-BD59-A6C34878D82A}">
                    <a16:rowId xmlns:a16="http://schemas.microsoft.com/office/drawing/2014/main" val="4145838500"/>
                  </a:ext>
                </a:extLst>
              </a:tr>
              <a:tr h="190500">
                <a:tc>
                  <a:txBody>
                    <a:bodyPr/>
                    <a:lstStyle/>
                    <a:p>
                      <a:pPr marL="0" algn="l" defTabSz="914400" rtl="0" eaLnBrk="1" fontAlgn="ctr" latinLnBrk="0" hangingPunct="1"/>
                      <a:r>
                        <a:rPr lang="en-US" sz="1400" b="0" u="none" strike="noStrike" kern="1200">
                          <a:solidFill>
                            <a:schemeClr val="dk1"/>
                          </a:solidFill>
                          <a:effectLst/>
                          <a:latin typeface="Calibri" panose="020F0502020204030204" pitchFamily="34" charset="0"/>
                          <a:ea typeface="+mn-ea"/>
                          <a:cs typeface="Calibri" panose="020F0502020204030204" pitchFamily="34" charset="0"/>
                        </a:rPr>
                        <a:t>c) </a:t>
                      </a:r>
                      <a:r>
                        <a:rPr lang="ka-GE" sz="1400" b="0" u="none" strike="noStrike" kern="1200">
                          <a:solidFill>
                            <a:schemeClr val="dk1"/>
                          </a:solidFill>
                          <a:effectLst/>
                          <a:latin typeface="Calibri" panose="020F0502020204030204" pitchFamily="34" charset="0"/>
                          <a:ea typeface="+mn-ea"/>
                          <a:cs typeface="Calibri" panose="020F0502020204030204" pitchFamily="34" charset="0"/>
                        </a:rPr>
                        <a:t>ჰიპოთეზის შემოწმება</a:t>
                      </a:r>
                    </a:p>
                  </a:txBody>
                  <a:tcPr marL="85725" marR="9525" marT="9525" marB="0" anchor="ctr"/>
                </a:tc>
                <a:extLst>
                  <a:ext uri="{0D108BD9-81ED-4DB2-BD59-A6C34878D82A}">
                    <a16:rowId xmlns:a16="http://schemas.microsoft.com/office/drawing/2014/main" val="1539383345"/>
                  </a:ext>
                </a:extLst>
              </a:tr>
              <a:tr h="190500">
                <a:tc>
                  <a:txBody>
                    <a:bodyPr/>
                    <a:lstStyle/>
                    <a:p>
                      <a:pPr marL="0" algn="l" defTabSz="914400" rtl="0" eaLnBrk="1" fontAlgn="ctr" latinLnBrk="0" hangingPunct="1"/>
                      <a:r>
                        <a:rPr lang="en-US" sz="1400" b="0" u="none" strike="noStrike" kern="1200" dirty="0">
                          <a:solidFill>
                            <a:schemeClr val="dk1"/>
                          </a:solidFill>
                          <a:effectLst/>
                          <a:latin typeface="Calibri" panose="020F0502020204030204" pitchFamily="34" charset="0"/>
                          <a:ea typeface="+mn-ea"/>
                          <a:cs typeface="Calibri" panose="020F0502020204030204" pitchFamily="34" charset="0"/>
                        </a:rPr>
                        <a:t>d) </a:t>
                      </a:r>
                      <a:r>
                        <a:rPr lang="ka-GE" sz="1400" b="0" u="none" strike="noStrike" kern="1200" dirty="0">
                          <a:solidFill>
                            <a:schemeClr val="dk1"/>
                          </a:solidFill>
                          <a:effectLst/>
                          <a:latin typeface="Calibri" panose="020F0502020204030204" pitchFamily="34" charset="0"/>
                          <a:ea typeface="+mn-ea"/>
                          <a:cs typeface="Calibri" panose="020F0502020204030204" pitchFamily="34" charset="0"/>
                        </a:rPr>
                        <a:t>მონაცემთა შეგროვება</a:t>
                      </a:r>
                    </a:p>
                  </a:txBody>
                  <a:tcPr marL="85725" marR="9525" marT="9525" marB="0" anchor="ctr"/>
                </a:tc>
                <a:extLst>
                  <a:ext uri="{0D108BD9-81ED-4DB2-BD59-A6C34878D82A}">
                    <a16:rowId xmlns:a16="http://schemas.microsoft.com/office/drawing/2014/main" val="3710906088"/>
                  </a:ext>
                </a:extLst>
              </a:tr>
            </a:tbl>
          </a:graphicData>
        </a:graphic>
      </p:graphicFrame>
      <p:graphicFrame>
        <p:nvGraphicFramePr>
          <p:cNvPr id="9" name="Table 8">
            <a:extLst>
              <a:ext uri="{FF2B5EF4-FFF2-40B4-BE49-F238E27FC236}">
                <a16:creationId xmlns:a16="http://schemas.microsoft.com/office/drawing/2014/main" id="{7508DD40-95ED-95D5-F9CF-D0AA15413297}"/>
              </a:ext>
            </a:extLst>
          </p:cNvPr>
          <p:cNvGraphicFramePr>
            <a:graphicFrameLocks noGrp="1"/>
          </p:cNvGraphicFramePr>
          <p:nvPr>
            <p:extLst>
              <p:ext uri="{D42A27DB-BD31-4B8C-83A1-F6EECF244321}">
                <p14:modId xmlns:p14="http://schemas.microsoft.com/office/powerpoint/2010/main" val="3854367689"/>
              </p:ext>
            </p:extLst>
          </p:nvPr>
        </p:nvGraphicFramePr>
        <p:xfrm>
          <a:off x="379397" y="4869402"/>
          <a:ext cx="6426200" cy="1337310"/>
        </p:xfrm>
        <a:graphic>
          <a:graphicData uri="http://schemas.openxmlformats.org/drawingml/2006/table">
            <a:tbl>
              <a:tblPr>
                <a:tableStyleId>{5C22544A-7EE6-4342-B048-85BDC9FD1C3A}</a:tableStyleId>
              </a:tblPr>
              <a:tblGrid>
                <a:gridCol w="6426200">
                  <a:extLst>
                    <a:ext uri="{9D8B030D-6E8A-4147-A177-3AD203B41FA5}">
                      <a16:colId xmlns:a16="http://schemas.microsoft.com/office/drawing/2014/main" val="2448725979"/>
                    </a:ext>
                  </a:extLst>
                </a:gridCol>
              </a:tblGrid>
              <a:tr h="190500">
                <a:tc>
                  <a:txBody>
                    <a:bodyPr/>
                    <a:lstStyle/>
                    <a:p>
                      <a:pPr marL="0" algn="l" defTabSz="914400" rtl="0" eaLnBrk="1" fontAlgn="ctr" latinLnBrk="0" hangingPunct="1"/>
                      <a:r>
                        <a:rPr lang="ka-GE" sz="1400" b="1" u="none" strike="noStrike" kern="1200">
                          <a:solidFill>
                            <a:schemeClr val="dk1"/>
                          </a:solidFill>
                          <a:effectLst/>
                          <a:latin typeface="Calibri" panose="020F0502020204030204" pitchFamily="34" charset="0"/>
                          <a:ea typeface="+mn-ea"/>
                          <a:cs typeface="Calibri" panose="020F0502020204030204" pitchFamily="34" charset="0"/>
                        </a:rPr>
                        <a:t>20. რა არის კვლევის შედეგების პროგნოზირების ნაწილი?</a:t>
                      </a:r>
                    </a:p>
                  </a:txBody>
                  <a:tcPr marL="85725" marR="9525" marT="9525" marB="0" anchor="ctr"/>
                </a:tc>
                <a:extLst>
                  <a:ext uri="{0D108BD9-81ED-4DB2-BD59-A6C34878D82A}">
                    <a16:rowId xmlns:a16="http://schemas.microsoft.com/office/drawing/2014/main" val="1684858366"/>
                  </a:ext>
                </a:extLst>
              </a:tr>
              <a:tr h="190500">
                <a:tc>
                  <a:txBody>
                    <a:bodyPr/>
                    <a:lstStyle/>
                    <a:p>
                      <a:pPr marL="0" algn="l" defTabSz="914400" rtl="0" eaLnBrk="1" fontAlgn="ctr" latinLnBrk="0" hangingPunct="1"/>
                      <a:endParaRPr lang="en-US" sz="1400" b="1" u="none" strike="noStrike" kern="1200">
                        <a:solidFill>
                          <a:schemeClr val="dk1"/>
                        </a:solidFill>
                        <a:effectLst/>
                        <a:latin typeface="Calibri" panose="020F0502020204030204" pitchFamily="34" charset="0"/>
                        <a:ea typeface="+mn-ea"/>
                        <a:cs typeface="Calibri" panose="020F0502020204030204" pitchFamily="34" charset="0"/>
                      </a:endParaRPr>
                    </a:p>
                  </a:txBody>
                  <a:tcPr marL="85725" marR="9525" marT="9525" marB="0" anchor="ctr"/>
                </a:tc>
                <a:extLst>
                  <a:ext uri="{0D108BD9-81ED-4DB2-BD59-A6C34878D82A}">
                    <a16:rowId xmlns:a16="http://schemas.microsoft.com/office/drawing/2014/main" val="2939488063"/>
                  </a:ext>
                </a:extLst>
              </a:tr>
              <a:tr h="190500">
                <a:tc>
                  <a:txBody>
                    <a:bodyPr/>
                    <a:lstStyle/>
                    <a:p>
                      <a:pPr marL="0" algn="l" defTabSz="914400" rtl="0" eaLnBrk="1" fontAlgn="ctr" latinLnBrk="0" hangingPunct="1"/>
                      <a:r>
                        <a:rPr lang="en-US" sz="1400" b="0" u="none" strike="noStrike" kern="1200">
                          <a:solidFill>
                            <a:schemeClr val="dk1"/>
                          </a:solidFill>
                          <a:effectLst/>
                          <a:latin typeface="Calibri" panose="020F0502020204030204" pitchFamily="34" charset="0"/>
                          <a:ea typeface="+mn-ea"/>
                          <a:cs typeface="Calibri" panose="020F0502020204030204" pitchFamily="34" charset="0"/>
                        </a:rPr>
                        <a:t>a) </a:t>
                      </a:r>
                      <a:r>
                        <a:rPr lang="ka-GE" sz="1400" b="0" u="none" strike="noStrike" kern="1200">
                          <a:solidFill>
                            <a:schemeClr val="dk1"/>
                          </a:solidFill>
                          <a:effectLst/>
                          <a:latin typeface="Calibri" panose="020F0502020204030204" pitchFamily="34" charset="0"/>
                          <a:ea typeface="+mn-ea"/>
                          <a:cs typeface="Calibri" panose="020F0502020204030204" pitchFamily="34" charset="0"/>
                        </a:rPr>
                        <a:t>ჰიპოთეზის დადგენა</a:t>
                      </a:r>
                    </a:p>
                  </a:txBody>
                  <a:tcPr marL="85725" marR="9525" marT="9525" marB="0" anchor="ctr"/>
                </a:tc>
                <a:extLst>
                  <a:ext uri="{0D108BD9-81ED-4DB2-BD59-A6C34878D82A}">
                    <a16:rowId xmlns:a16="http://schemas.microsoft.com/office/drawing/2014/main" val="2704272631"/>
                  </a:ext>
                </a:extLst>
              </a:tr>
              <a:tr h="190500">
                <a:tc>
                  <a:txBody>
                    <a:bodyPr/>
                    <a:lstStyle/>
                    <a:p>
                      <a:pPr marL="0" algn="l" defTabSz="914400" rtl="0" eaLnBrk="1" fontAlgn="ctr" latinLnBrk="0" hangingPunct="1"/>
                      <a:r>
                        <a:rPr lang="en-US" sz="1400" b="0" u="none" strike="noStrike" kern="1200">
                          <a:solidFill>
                            <a:schemeClr val="dk1"/>
                          </a:solidFill>
                          <a:effectLst/>
                          <a:latin typeface="Calibri" panose="020F0502020204030204" pitchFamily="34" charset="0"/>
                          <a:ea typeface="+mn-ea"/>
                          <a:cs typeface="Calibri" panose="020F0502020204030204" pitchFamily="34" charset="0"/>
                        </a:rPr>
                        <a:t>b) </a:t>
                      </a:r>
                      <a:r>
                        <a:rPr lang="ka-GE" sz="1400" b="0" u="none" strike="noStrike" kern="1200">
                          <a:solidFill>
                            <a:schemeClr val="dk1"/>
                          </a:solidFill>
                          <a:effectLst/>
                          <a:latin typeface="Calibri" panose="020F0502020204030204" pitchFamily="34" charset="0"/>
                          <a:ea typeface="+mn-ea"/>
                          <a:cs typeface="Calibri" panose="020F0502020204030204" pitchFamily="34" charset="0"/>
                        </a:rPr>
                        <a:t>სტატისტიკური ანალიზი</a:t>
                      </a:r>
                    </a:p>
                  </a:txBody>
                  <a:tcPr marL="85725" marR="9525" marT="9525" marB="0" anchor="ctr"/>
                </a:tc>
                <a:extLst>
                  <a:ext uri="{0D108BD9-81ED-4DB2-BD59-A6C34878D82A}">
                    <a16:rowId xmlns:a16="http://schemas.microsoft.com/office/drawing/2014/main" val="2098439369"/>
                  </a:ext>
                </a:extLst>
              </a:tr>
              <a:tr h="0">
                <a:tc>
                  <a:txBody>
                    <a:bodyPr/>
                    <a:lstStyle/>
                    <a:p>
                      <a:pPr marL="0" algn="l" defTabSz="914400" rtl="0" eaLnBrk="1" fontAlgn="ctr" latinLnBrk="0" hangingPunct="1"/>
                      <a:r>
                        <a:rPr lang="en-US" sz="1400" b="0" u="none" strike="noStrike" kern="1200">
                          <a:solidFill>
                            <a:schemeClr val="dk1"/>
                          </a:solidFill>
                          <a:effectLst/>
                          <a:latin typeface="Calibri" panose="020F0502020204030204" pitchFamily="34" charset="0"/>
                          <a:ea typeface="+mn-ea"/>
                          <a:cs typeface="Calibri" panose="020F0502020204030204" pitchFamily="34" charset="0"/>
                        </a:rPr>
                        <a:t>c) </a:t>
                      </a:r>
                      <a:r>
                        <a:rPr lang="ka-GE" sz="1400" b="0" u="none" strike="noStrike" kern="1200">
                          <a:solidFill>
                            <a:schemeClr val="dk1"/>
                          </a:solidFill>
                          <a:effectLst/>
                          <a:latin typeface="Calibri" panose="020F0502020204030204" pitchFamily="34" charset="0"/>
                          <a:ea typeface="+mn-ea"/>
                          <a:cs typeface="Calibri" panose="020F0502020204030204" pitchFamily="34" charset="0"/>
                        </a:rPr>
                        <a:t>დასკვნითი სტატისტიკა</a:t>
                      </a:r>
                    </a:p>
                  </a:txBody>
                  <a:tcPr marL="85725" marR="9525" marT="9525" marB="0" anchor="ctr"/>
                </a:tc>
                <a:extLst>
                  <a:ext uri="{0D108BD9-81ED-4DB2-BD59-A6C34878D82A}">
                    <a16:rowId xmlns:a16="http://schemas.microsoft.com/office/drawing/2014/main" val="4121686944"/>
                  </a:ext>
                </a:extLst>
              </a:tr>
              <a:tr h="0">
                <a:tc>
                  <a:txBody>
                    <a:bodyPr/>
                    <a:lstStyle/>
                    <a:p>
                      <a:pPr marL="0" algn="l" defTabSz="914400" rtl="0" eaLnBrk="1" fontAlgn="ctr" latinLnBrk="0" hangingPunct="1"/>
                      <a:r>
                        <a:rPr lang="en-US" sz="1400" b="0" u="none" strike="noStrike" kern="1200" dirty="0">
                          <a:solidFill>
                            <a:schemeClr val="dk1"/>
                          </a:solidFill>
                          <a:effectLst/>
                          <a:latin typeface="Calibri" panose="020F0502020204030204" pitchFamily="34" charset="0"/>
                          <a:ea typeface="+mn-ea"/>
                          <a:cs typeface="Calibri" panose="020F0502020204030204" pitchFamily="34" charset="0"/>
                        </a:rPr>
                        <a:t>d) </a:t>
                      </a:r>
                      <a:r>
                        <a:rPr lang="ka-GE" sz="1400" b="0" u="none" strike="noStrike" kern="1200" dirty="0">
                          <a:solidFill>
                            <a:schemeClr val="dk1"/>
                          </a:solidFill>
                          <a:effectLst/>
                          <a:latin typeface="Calibri" panose="020F0502020204030204" pitchFamily="34" charset="0"/>
                          <a:ea typeface="+mn-ea"/>
                          <a:cs typeface="Calibri" panose="020F0502020204030204" pitchFamily="34" charset="0"/>
                        </a:rPr>
                        <a:t>ექსპერიმენტული დიზაინი</a:t>
                      </a:r>
                    </a:p>
                  </a:txBody>
                  <a:tcPr marL="85725" marR="9525" marT="9525" marB="0" anchor="ctr"/>
                </a:tc>
                <a:extLst>
                  <a:ext uri="{0D108BD9-81ED-4DB2-BD59-A6C34878D82A}">
                    <a16:rowId xmlns:a16="http://schemas.microsoft.com/office/drawing/2014/main" val="3901938916"/>
                  </a:ext>
                </a:extLst>
              </a:tr>
            </a:tbl>
          </a:graphicData>
        </a:graphic>
      </p:graphicFrame>
      <p:sp>
        <p:nvSpPr>
          <p:cNvPr id="12" name="Freeform: Shape 11">
            <a:extLst>
              <a:ext uri="{FF2B5EF4-FFF2-40B4-BE49-F238E27FC236}">
                <a16:creationId xmlns:a16="http://schemas.microsoft.com/office/drawing/2014/main" id="{3BA03945-0977-671F-6AB3-39D6E59BD596}"/>
              </a:ext>
            </a:extLst>
          </p:cNvPr>
          <p:cNvSpPr/>
          <p:nvPr/>
        </p:nvSpPr>
        <p:spPr>
          <a:xfrm>
            <a:off x="299943" y="560175"/>
            <a:ext cx="392931" cy="390617"/>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7389AEA-F898-78F5-9AFB-3A4B7A14AED8}"/>
              </a:ext>
            </a:extLst>
          </p:cNvPr>
          <p:cNvSpPr/>
          <p:nvPr/>
        </p:nvSpPr>
        <p:spPr>
          <a:xfrm>
            <a:off x="255877" y="2592280"/>
            <a:ext cx="392931" cy="317816"/>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C2649FF-75CC-21FD-42E8-2EC965FC476F}"/>
              </a:ext>
            </a:extLst>
          </p:cNvPr>
          <p:cNvSpPr/>
          <p:nvPr/>
        </p:nvSpPr>
        <p:spPr>
          <a:xfrm>
            <a:off x="282926" y="3946434"/>
            <a:ext cx="392931" cy="317816"/>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EEE95C30-1B7D-9DF9-B007-4C26F440A82A}"/>
              </a:ext>
            </a:extLst>
          </p:cNvPr>
          <p:cNvSpPr/>
          <p:nvPr/>
        </p:nvSpPr>
        <p:spPr>
          <a:xfrm>
            <a:off x="282925" y="5727577"/>
            <a:ext cx="392931" cy="317816"/>
          </a:xfrm>
          <a:custGeom>
            <a:avLst/>
            <a:gdLst>
              <a:gd name="connsiteX0" fmla="*/ 390618 w 392931"/>
              <a:gd name="connsiteY0" fmla="*/ 106532 h 390617"/>
              <a:gd name="connsiteX1" fmla="*/ 363985 w 392931"/>
              <a:gd name="connsiteY1" fmla="*/ 62143 h 390617"/>
              <a:gd name="connsiteX2" fmla="*/ 230820 w 392931"/>
              <a:gd name="connsiteY2" fmla="*/ 0 h 390617"/>
              <a:gd name="connsiteX3" fmla="*/ 124288 w 392931"/>
              <a:gd name="connsiteY3" fmla="*/ 8877 h 390617"/>
              <a:gd name="connsiteX4" fmla="*/ 71022 w 392931"/>
              <a:gd name="connsiteY4" fmla="*/ 53266 h 390617"/>
              <a:gd name="connsiteX5" fmla="*/ 35511 w 392931"/>
              <a:gd name="connsiteY5" fmla="*/ 97654 h 390617"/>
              <a:gd name="connsiteX6" fmla="*/ 0 w 392931"/>
              <a:gd name="connsiteY6" fmla="*/ 177553 h 390617"/>
              <a:gd name="connsiteX7" fmla="*/ 53266 w 392931"/>
              <a:gd name="connsiteY7" fmla="*/ 310718 h 390617"/>
              <a:gd name="connsiteX8" fmla="*/ 124288 w 392931"/>
              <a:gd name="connsiteY8" fmla="*/ 381739 h 390617"/>
              <a:gd name="connsiteX9" fmla="*/ 159799 w 392931"/>
              <a:gd name="connsiteY9" fmla="*/ 390617 h 390617"/>
              <a:gd name="connsiteX10" fmla="*/ 328474 w 392931"/>
              <a:gd name="connsiteY10" fmla="*/ 372862 h 390617"/>
              <a:gd name="connsiteX11" fmla="*/ 337352 w 392931"/>
              <a:gd name="connsiteY11" fmla="*/ 346229 h 390617"/>
              <a:gd name="connsiteX12" fmla="*/ 372863 w 392931"/>
              <a:gd name="connsiteY12" fmla="*/ 275207 h 390617"/>
              <a:gd name="connsiteX13" fmla="*/ 381740 w 392931"/>
              <a:gd name="connsiteY13" fmla="*/ 106532 h 390617"/>
              <a:gd name="connsiteX14" fmla="*/ 390618 w 392931"/>
              <a:gd name="connsiteY14" fmla="*/ 106532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2931" h="390617">
                <a:moveTo>
                  <a:pt x="390618" y="106532"/>
                </a:moveTo>
                <a:cubicBezTo>
                  <a:pt x="387659" y="99134"/>
                  <a:pt x="376705" y="73803"/>
                  <a:pt x="363985" y="62143"/>
                </a:cubicBezTo>
                <a:cubicBezTo>
                  <a:pt x="300734" y="4163"/>
                  <a:pt x="297875" y="11175"/>
                  <a:pt x="230820" y="0"/>
                </a:cubicBezTo>
                <a:cubicBezTo>
                  <a:pt x="195309" y="2959"/>
                  <a:pt x="158093" y="-2391"/>
                  <a:pt x="124288" y="8877"/>
                </a:cubicBezTo>
                <a:cubicBezTo>
                  <a:pt x="102362" y="16186"/>
                  <a:pt x="87365" y="36923"/>
                  <a:pt x="71022" y="53266"/>
                </a:cubicBezTo>
                <a:cubicBezTo>
                  <a:pt x="57624" y="66664"/>
                  <a:pt x="46022" y="81888"/>
                  <a:pt x="35511" y="97654"/>
                </a:cubicBezTo>
                <a:cubicBezTo>
                  <a:pt x="23073" y="116311"/>
                  <a:pt x="7687" y="158336"/>
                  <a:pt x="0" y="177553"/>
                </a:cubicBezTo>
                <a:cubicBezTo>
                  <a:pt x="9575" y="206279"/>
                  <a:pt x="30578" y="281843"/>
                  <a:pt x="53266" y="310718"/>
                </a:cubicBezTo>
                <a:cubicBezTo>
                  <a:pt x="73951" y="337044"/>
                  <a:pt x="91808" y="373619"/>
                  <a:pt x="124288" y="381739"/>
                </a:cubicBezTo>
                <a:lnTo>
                  <a:pt x="159799" y="390617"/>
                </a:lnTo>
                <a:cubicBezTo>
                  <a:pt x="216024" y="384699"/>
                  <a:pt x="273626" y="386574"/>
                  <a:pt x="328474" y="372862"/>
                </a:cubicBezTo>
                <a:cubicBezTo>
                  <a:pt x="337553" y="370592"/>
                  <a:pt x="333480" y="354748"/>
                  <a:pt x="337352" y="346229"/>
                </a:cubicBezTo>
                <a:cubicBezTo>
                  <a:pt x="348305" y="322133"/>
                  <a:pt x="372863" y="275207"/>
                  <a:pt x="372863" y="275207"/>
                </a:cubicBezTo>
                <a:cubicBezTo>
                  <a:pt x="391303" y="201446"/>
                  <a:pt x="402528" y="189684"/>
                  <a:pt x="381740" y="106532"/>
                </a:cubicBezTo>
                <a:cubicBezTo>
                  <a:pt x="380135" y="100113"/>
                  <a:pt x="393577" y="113930"/>
                  <a:pt x="390618" y="106532"/>
                </a:cubicBezTo>
                <a:close/>
              </a:path>
            </a:pathLst>
          </a:custGeom>
          <a:noFill/>
          <a:ln w="158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8282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heel(1)">
                                      <p:cBhvr>
                                        <p:cTn id="12" dur="20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heel(1)">
                                      <p:cBhvr>
                                        <p:cTn id="17" dur="20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heel(1)">
                                      <p:cBhvr>
                                        <p:cTn id="22"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Autofit/>
          </a:bodyPr>
          <a:lstStyle/>
          <a:p>
            <a:pPr algn="ctr" eaLnBrk="1" hangingPunct="1"/>
            <a:r>
              <a:rPr lang="ka-GE" sz="3200" dirty="0">
                <a:solidFill>
                  <a:schemeClr val="bg1"/>
                </a:solidFill>
                <a:latin typeface="Calibri" panose="020F0502020204030204" pitchFamily="34" charset="0"/>
                <a:cs typeface="Calibri" panose="020F0502020204030204" pitchFamily="34" charset="0"/>
              </a:rPr>
              <a:t>პრაქტიკული დავალება #2 </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BE34EA2A-3A64-227F-C5AE-5E73F9BFEB93}"/>
              </a:ext>
            </a:extLst>
          </p:cNvPr>
          <p:cNvSpPr txBox="1"/>
          <p:nvPr/>
        </p:nvSpPr>
        <p:spPr>
          <a:xfrm>
            <a:off x="1435224" y="505118"/>
            <a:ext cx="10457895" cy="369332"/>
          </a:xfrm>
          <a:prstGeom prst="rect">
            <a:avLst/>
          </a:prstGeom>
          <a:noFill/>
        </p:spPr>
        <p:txBody>
          <a:bodyPr wrap="square" rtlCol="0">
            <a:spAutoFit/>
          </a:bodyPr>
          <a:lstStyle/>
          <a:p>
            <a:r>
              <a:rPr lang="ka-GE" dirty="0">
                <a:latin typeface="Calibri" panose="020F0502020204030204" pitchFamily="34" charset="0"/>
                <a:cs typeface="Calibri" panose="020F0502020204030204" pitchFamily="34" charset="0"/>
              </a:rPr>
              <a:t>ქვემოთ ჩამოთვლილი თემებიდან, კვლევისათვის შეარჩიეთ ერთი რომელიმე თემა. </a:t>
            </a:r>
            <a:endParaRPr lang="en-US" dirty="0">
              <a:latin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F27D9981-9250-579A-EF91-BCFEE779DE36}"/>
              </a:ext>
            </a:extLst>
          </p:cNvPr>
          <p:cNvSpPr txBox="1"/>
          <p:nvPr/>
        </p:nvSpPr>
        <p:spPr>
          <a:xfrm>
            <a:off x="2225941" y="874450"/>
            <a:ext cx="8691238" cy="2031325"/>
          </a:xfrm>
          <a:prstGeom prst="rect">
            <a:avLst/>
          </a:prstGeom>
          <a:noFill/>
        </p:spPr>
        <p:txBody>
          <a:bodyPr wrap="square">
            <a:spAutoFit/>
          </a:bodyPr>
          <a:lstStyle/>
          <a:p>
            <a:r>
              <a:rPr lang="en-US" b="1" dirty="0">
                <a:latin typeface="Calibri" panose="020F0502020204030204" pitchFamily="34" charset="0"/>
                <a:cs typeface="Calibri" panose="020F0502020204030204" pitchFamily="34" charset="0"/>
              </a:rPr>
              <a:t>1. Artificial Intelligence and Machine Learning</a:t>
            </a:r>
          </a:p>
          <a:p>
            <a:r>
              <a:rPr lang="en-US" b="1" dirty="0">
                <a:latin typeface="Calibri" panose="020F0502020204030204" pitchFamily="34" charset="0"/>
                <a:cs typeface="Calibri" panose="020F0502020204030204" pitchFamily="34" charset="0"/>
              </a:rPr>
              <a:t>2. Cybersecurity</a:t>
            </a:r>
          </a:p>
          <a:p>
            <a:r>
              <a:rPr lang="en-US" b="1" dirty="0">
                <a:latin typeface="Calibri" panose="020F0502020204030204" pitchFamily="34" charset="0"/>
                <a:cs typeface="Calibri" panose="020F0502020204030204" pitchFamily="34" charset="0"/>
              </a:rPr>
              <a:t>3. Big Data and Data Analytics</a:t>
            </a:r>
            <a:endParaRPr lang="ka-GE" b="1" dirty="0">
              <a:latin typeface="Calibri" panose="020F0502020204030204" pitchFamily="34" charset="0"/>
              <a:cs typeface="Calibri" panose="020F0502020204030204" pitchFamily="34" charset="0"/>
            </a:endParaRPr>
          </a:p>
          <a:p>
            <a:r>
              <a:rPr lang="ka-GE" b="1" dirty="0">
                <a:latin typeface="Calibri" panose="020F0502020204030204" pitchFamily="34" charset="0"/>
                <a:cs typeface="Calibri" panose="020F0502020204030204" pitchFamily="34" charset="0"/>
              </a:rPr>
              <a:t>4</a:t>
            </a:r>
            <a:r>
              <a:rPr lang="en-US" b="1" dirty="0">
                <a:latin typeface="Calibri" panose="020F0502020204030204" pitchFamily="34" charset="0"/>
                <a:cs typeface="Calibri" panose="020F0502020204030204" pitchFamily="34" charset="0"/>
              </a:rPr>
              <a:t>. Software Development and Engineering</a:t>
            </a:r>
          </a:p>
          <a:p>
            <a:r>
              <a:rPr lang="ka-GE" b="1" dirty="0">
                <a:latin typeface="Calibri" panose="020F0502020204030204" pitchFamily="34" charset="0"/>
                <a:cs typeface="Calibri" panose="020F0502020204030204" pitchFamily="34" charset="0"/>
              </a:rPr>
              <a:t>5</a:t>
            </a:r>
            <a:r>
              <a:rPr lang="en-US" b="1" dirty="0">
                <a:latin typeface="Calibri" panose="020F0502020204030204" pitchFamily="34" charset="0"/>
                <a:cs typeface="Calibri" panose="020F0502020204030204" pitchFamily="34" charset="0"/>
              </a:rPr>
              <a:t>. Human-Computer Interaction (HCI)</a:t>
            </a:r>
            <a:endParaRPr lang="ka-GE" b="1" dirty="0">
              <a:latin typeface="Calibri" panose="020F0502020204030204" pitchFamily="34" charset="0"/>
              <a:cs typeface="Calibri" panose="020F0502020204030204" pitchFamily="34" charset="0"/>
            </a:endParaRPr>
          </a:p>
          <a:p>
            <a:endParaRPr lang="ka-GE" b="1" dirty="0">
              <a:latin typeface="Calibri" panose="020F0502020204030204" pitchFamily="34" charset="0"/>
              <a:cs typeface="Calibri" panose="020F0502020204030204" pitchFamily="34" charset="0"/>
            </a:endParaRPr>
          </a:p>
          <a:p>
            <a:endParaRPr lang="en-US" b="1" dirty="0">
              <a:latin typeface="Calibri" panose="020F0502020204030204" pitchFamily="34" charset="0"/>
              <a:cs typeface="Calibri" panose="020F0502020204030204" pitchFamily="34" charset="0"/>
            </a:endParaRPr>
          </a:p>
        </p:txBody>
      </p:sp>
      <p:sp>
        <p:nvSpPr>
          <p:cNvPr id="21" name="TextBox 20">
            <a:extLst>
              <a:ext uri="{FF2B5EF4-FFF2-40B4-BE49-F238E27FC236}">
                <a16:creationId xmlns:a16="http://schemas.microsoft.com/office/drawing/2014/main" id="{2C9B5099-5994-DC27-BF11-23A4F004DD60}"/>
              </a:ext>
            </a:extLst>
          </p:cNvPr>
          <p:cNvSpPr txBox="1"/>
          <p:nvPr/>
        </p:nvSpPr>
        <p:spPr>
          <a:xfrm>
            <a:off x="8087301" y="861309"/>
            <a:ext cx="6094520" cy="1477328"/>
          </a:xfrm>
          <a:prstGeom prst="rect">
            <a:avLst/>
          </a:prstGeom>
          <a:noFill/>
        </p:spPr>
        <p:txBody>
          <a:bodyPr wrap="square">
            <a:spAutoFit/>
          </a:bodyPr>
          <a:lstStyle>
            <a:defPPr>
              <a:defRPr lang="en-US"/>
            </a:defPPr>
            <a:lvl1pPr marL="342900" indent="-342900">
              <a:buAutoNum type="arabicPeriod"/>
            </a:lvl1pPr>
          </a:lstStyle>
          <a:p>
            <a:r>
              <a:rPr lang="en-US" b="1" dirty="0"/>
              <a:t>Customer Behavior Analysis</a:t>
            </a:r>
            <a:endParaRPr lang="ka-GE" b="1" dirty="0"/>
          </a:p>
          <a:p>
            <a:r>
              <a:rPr lang="en-US" b="1" dirty="0"/>
              <a:t>Marketing Analytics</a:t>
            </a:r>
            <a:endParaRPr lang="ka-GE" b="1" dirty="0"/>
          </a:p>
          <a:p>
            <a:r>
              <a:rPr lang="en-US" b="1" dirty="0"/>
              <a:t>Sales Forecasting</a:t>
            </a:r>
            <a:endParaRPr lang="ka-GE" b="1" dirty="0"/>
          </a:p>
          <a:p>
            <a:r>
              <a:rPr lang="en-US" b="1" dirty="0"/>
              <a:t>Risk Management</a:t>
            </a:r>
            <a:endParaRPr lang="ka-GE" b="1" dirty="0"/>
          </a:p>
          <a:p>
            <a:r>
              <a:rPr lang="en-US" b="1" dirty="0"/>
              <a:t>Human Resources Analytics</a:t>
            </a:r>
          </a:p>
        </p:txBody>
      </p:sp>
      <p:sp>
        <p:nvSpPr>
          <p:cNvPr id="22" name="TextBox 21">
            <a:extLst>
              <a:ext uri="{FF2B5EF4-FFF2-40B4-BE49-F238E27FC236}">
                <a16:creationId xmlns:a16="http://schemas.microsoft.com/office/drawing/2014/main" id="{CFDBB5C3-A2B2-E68B-F15E-92362E18DDA0}"/>
              </a:ext>
            </a:extLst>
          </p:cNvPr>
          <p:cNvSpPr txBox="1"/>
          <p:nvPr/>
        </p:nvSpPr>
        <p:spPr>
          <a:xfrm>
            <a:off x="298881" y="869405"/>
            <a:ext cx="2065537" cy="369332"/>
          </a:xfrm>
          <a:prstGeom prst="rect">
            <a:avLst/>
          </a:prstGeom>
          <a:noFill/>
        </p:spPr>
        <p:txBody>
          <a:bodyPr wrap="square" rtlCol="0">
            <a:spAutoFit/>
          </a:bodyPr>
          <a:lstStyle/>
          <a:p>
            <a:r>
              <a:rPr lang="ka-GE" dirty="0">
                <a:solidFill>
                  <a:srgbClr val="FE007C"/>
                </a:solidFill>
                <a:latin typeface="Calibri" panose="020F0502020204030204" pitchFamily="34" charset="0"/>
                <a:cs typeface="Calibri" panose="020F0502020204030204" pitchFamily="34" charset="0"/>
              </a:rPr>
              <a:t>ტექნოლოგიები:</a:t>
            </a:r>
            <a:endParaRPr lang="en-US" dirty="0">
              <a:solidFill>
                <a:srgbClr val="FE007C"/>
              </a:solidFill>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E94FAB90-45C6-AAA3-851C-680D43A3E63E}"/>
              </a:ext>
            </a:extLst>
          </p:cNvPr>
          <p:cNvSpPr txBox="1"/>
          <p:nvPr/>
        </p:nvSpPr>
        <p:spPr>
          <a:xfrm>
            <a:off x="6932801" y="888439"/>
            <a:ext cx="2065537" cy="369332"/>
          </a:xfrm>
          <a:prstGeom prst="rect">
            <a:avLst/>
          </a:prstGeom>
          <a:noFill/>
        </p:spPr>
        <p:txBody>
          <a:bodyPr wrap="square" rtlCol="0">
            <a:spAutoFit/>
          </a:bodyPr>
          <a:lstStyle/>
          <a:p>
            <a:r>
              <a:rPr lang="ka-GE" dirty="0">
                <a:solidFill>
                  <a:srgbClr val="FE007C"/>
                </a:solidFill>
                <a:latin typeface="Calibri" panose="020F0502020204030204" pitchFamily="34" charset="0"/>
                <a:cs typeface="Calibri" panose="020F0502020204030204" pitchFamily="34" charset="0"/>
              </a:rPr>
              <a:t>ბიზნესი:</a:t>
            </a:r>
            <a:endParaRPr lang="en-US" dirty="0">
              <a:solidFill>
                <a:srgbClr val="FE007C"/>
              </a:solidFill>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9C88BAAC-DCDC-24E8-0B96-5A6759EA5CFB}"/>
              </a:ext>
            </a:extLst>
          </p:cNvPr>
          <p:cNvSpPr txBox="1"/>
          <p:nvPr/>
        </p:nvSpPr>
        <p:spPr>
          <a:xfrm>
            <a:off x="232841" y="2351778"/>
            <a:ext cx="11790482" cy="3416320"/>
          </a:xfrm>
          <a:prstGeom prst="rect">
            <a:avLst/>
          </a:prstGeom>
          <a:noFill/>
        </p:spPr>
        <p:txBody>
          <a:bodyPr wrap="square" rtlCol="0">
            <a:spAutoFit/>
          </a:bodyPr>
          <a:lstStyle/>
          <a:p>
            <a:pPr marL="342900" indent="-342900">
              <a:buFont typeface="Wingdings" panose="05000000000000000000" pitchFamily="2" charset="2"/>
              <a:buChar char="ü"/>
            </a:pPr>
            <a:r>
              <a:rPr lang="ka-GE" sz="2400" dirty="0">
                <a:solidFill>
                  <a:srgbClr val="FE007C"/>
                </a:solidFill>
                <a:latin typeface="Calibri" panose="020F0502020204030204" pitchFamily="34" charset="0"/>
                <a:cs typeface="Calibri" panose="020F0502020204030204" pitchFamily="34" charset="0"/>
              </a:rPr>
              <a:t>მოიძიეთ ერთი სამეცნიერო სტატია, რომელშიც გამოყენებულია თვისებრივი კვლევის მეთოდი. განიხილეთ თვისებრივი კვლევა რა მეთოდოლოგიით იყო ჩატარებული და რა შედეგები მიიღეს კვლევის შედეგად</a:t>
            </a:r>
            <a:r>
              <a:rPr lang="en-US" sz="2400" dirty="0">
                <a:solidFill>
                  <a:srgbClr val="FE007C"/>
                </a:solidFill>
                <a:latin typeface="Calibri" panose="020F0502020204030204" pitchFamily="34" charset="0"/>
                <a:cs typeface="Calibri" panose="020F0502020204030204" pitchFamily="34" charset="0"/>
              </a:rPr>
              <a:t>.</a:t>
            </a:r>
            <a:endParaRPr lang="ka-GE" sz="2400" dirty="0">
              <a:solidFill>
                <a:srgbClr val="FE007C"/>
              </a:solidFill>
              <a:latin typeface="Calibri" panose="020F0502020204030204" pitchFamily="34" charset="0"/>
              <a:cs typeface="Calibri" panose="020F0502020204030204" pitchFamily="34" charset="0"/>
            </a:endParaRPr>
          </a:p>
          <a:p>
            <a:pPr marL="342900" indent="-342900">
              <a:buFont typeface="Wingdings" panose="05000000000000000000" pitchFamily="2" charset="2"/>
              <a:buChar char="ü"/>
            </a:pPr>
            <a:r>
              <a:rPr lang="ka-GE" sz="2400" dirty="0">
                <a:solidFill>
                  <a:srgbClr val="FE007C"/>
                </a:solidFill>
                <a:latin typeface="Calibri" panose="020F0502020204030204" pitchFamily="34" charset="0"/>
                <a:cs typeface="Calibri" panose="020F0502020204030204" pitchFamily="34" charset="0"/>
              </a:rPr>
              <a:t>მოიძიეთ ერთი სამეცნიერო სტატია, რომელშიც გამოყენებულია რაოდენობრივი კვლევის მეთოდი. განიხილეთ რა შედეგები მიიღეს, როგორ აქვთ წარმოდგენილი კვლევის შედეგები ნაშრომში.</a:t>
            </a:r>
            <a:endParaRPr lang="en-US" sz="2400" dirty="0">
              <a:solidFill>
                <a:srgbClr val="FE007C"/>
              </a:solidFill>
              <a:latin typeface="Calibri" panose="020F0502020204030204" pitchFamily="34" charset="0"/>
              <a:cs typeface="Calibri" panose="020F0502020204030204" pitchFamily="34" charset="0"/>
            </a:endParaRPr>
          </a:p>
          <a:p>
            <a:pPr marL="342900" indent="-342900">
              <a:buFont typeface="Wingdings" panose="05000000000000000000" pitchFamily="2" charset="2"/>
              <a:buChar char="ü"/>
            </a:pPr>
            <a:r>
              <a:rPr lang="ka-GE" sz="2400" dirty="0">
                <a:solidFill>
                  <a:srgbClr val="FE007C"/>
                </a:solidFill>
                <a:latin typeface="Calibri" panose="020F0502020204030204" pitchFamily="34" charset="0"/>
                <a:cs typeface="Calibri" panose="020F0502020204030204" pitchFamily="34" charset="0"/>
              </a:rPr>
              <a:t>გამოგზავნილი მონაცემთა ფაილიდან, რაოდენობრივად უნდა დაამუშავეთ მონაცემები და ააგოთ დიაგრამები (დავალებების პირობა მოცემული იქნება იმავე ფაილში). </a:t>
            </a:r>
            <a:r>
              <a:rPr lang="ka-GE" sz="2400" dirty="0" err="1">
                <a:solidFill>
                  <a:srgbClr val="FE007C"/>
                </a:solidFill>
                <a:latin typeface="Calibri" panose="020F0502020204030204" pitchFamily="34" charset="0"/>
                <a:cs typeface="Calibri" panose="020F0502020204030204" pitchFamily="34" charset="0"/>
              </a:rPr>
              <a:t>გამოსაგზავნ</a:t>
            </a:r>
            <a:r>
              <a:rPr lang="ka-GE" sz="2400" dirty="0">
                <a:solidFill>
                  <a:srgbClr val="FE007C"/>
                </a:solidFill>
                <a:latin typeface="Calibri" panose="020F0502020204030204" pitchFamily="34" charset="0"/>
                <a:cs typeface="Calibri" panose="020F0502020204030204" pitchFamily="34" charset="0"/>
              </a:rPr>
              <a:t> ფაილში გადმოიტანეთ დიაგრამები.</a:t>
            </a:r>
            <a:endParaRPr lang="en-US" sz="2400" dirty="0">
              <a:solidFill>
                <a:srgbClr val="FE007C"/>
              </a:solidFill>
              <a:latin typeface="Calibri" panose="020F0502020204030204" pitchFamily="34" charset="0"/>
              <a:cs typeface="Calibri" panose="020F0502020204030204" pitchFamily="34" charset="0"/>
            </a:endParaRPr>
          </a:p>
        </p:txBody>
      </p:sp>
      <p:sp>
        <p:nvSpPr>
          <p:cNvPr id="25" name="TextBox 24">
            <a:extLst>
              <a:ext uri="{FF2B5EF4-FFF2-40B4-BE49-F238E27FC236}">
                <a16:creationId xmlns:a16="http://schemas.microsoft.com/office/drawing/2014/main" id="{BF03936C-A73C-AC7D-B398-FDC5D9F23937}"/>
              </a:ext>
            </a:extLst>
          </p:cNvPr>
          <p:cNvSpPr txBox="1"/>
          <p:nvPr/>
        </p:nvSpPr>
        <p:spPr>
          <a:xfrm>
            <a:off x="168677" y="5746229"/>
            <a:ext cx="12023324" cy="646331"/>
          </a:xfrm>
          <a:prstGeom prst="rect">
            <a:avLst/>
          </a:prstGeom>
          <a:noFill/>
        </p:spPr>
        <p:txBody>
          <a:bodyPr wrap="square" rtlCol="0">
            <a:spAutoFit/>
          </a:bodyPr>
          <a:lstStyle/>
          <a:p>
            <a:r>
              <a:rPr lang="ka-GE" dirty="0">
                <a:latin typeface="Calibri" panose="020F0502020204030204" pitchFamily="34" charset="0"/>
                <a:cs typeface="Calibri" panose="020F0502020204030204" pitchFamily="34" charset="0"/>
              </a:rPr>
              <a:t>დავალების შესრულების ვადა 1 კვირა. დავალება უნდა გამომიგზავნოთ </a:t>
            </a:r>
            <a:r>
              <a:rPr lang="ka-GE" dirty="0" err="1">
                <a:latin typeface="Calibri" panose="020F0502020204030204" pitchFamily="34" charset="0"/>
                <a:cs typeface="Calibri" panose="020F0502020204030204" pitchFamily="34" charset="0"/>
              </a:rPr>
              <a:t>იმეილზე</a:t>
            </a:r>
            <a:r>
              <a:rPr lang="ka-GE" dirty="0">
                <a:latin typeface="Calibri" panose="020F0502020204030204" pitchFamily="34" charset="0"/>
                <a:cs typeface="Calibri" panose="020F0502020204030204" pitchFamily="34" charset="0"/>
              </a:rPr>
              <a:t>. ფაილს დაარქვით თქვენი </a:t>
            </a:r>
            <a:r>
              <a:rPr lang="ka-GE" dirty="0">
                <a:solidFill>
                  <a:srgbClr val="FE007C"/>
                </a:solidFill>
                <a:latin typeface="Calibri" panose="020F0502020204030204" pitchFamily="34" charset="0"/>
                <a:cs typeface="Calibri" panose="020F0502020204030204" pitchFamily="34" charset="0"/>
              </a:rPr>
              <a:t>სახელი და გვარი_დავალება2</a:t>
            </a:r>
            <a:endParaRPr lang="en-US" dirty="0">
              <a:solidFill>
                <a:srgbClr val="FE007C"/>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052745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BTU • ბიზნესისა და ტექნოლოგიების უნივერსიტეტი | Tbilisi">
            <a:extLst>
              <a:ext uri="{FF2B5EF4-FFF2-40B4-BE49-F238E27FC236}">
                <a16:creationId xmlns:a16="http://schemas.microsoft.com/office/drawing/2014/main" id="{29E55A58-4C48-276F-6FEC-17736EE844A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232704" y="586856"/>
            <a:ext cx="3065526" cy="306552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AA648E79-2BD4-4115-E38B-AF578F975B89}"/>
              </a:ext>
            </a:extLst>
          </p:cNvPr>
          <p:cNvSpPr txBox="1">
            <a:spLocks/>
          </p:cNvSpPr>
          <p:nvPr/>
        </p:nvSpPr>
        <p:spPr>
          <a:xfrm>
            <a:off x="623984" y="4370568"/>
            <a:ext cx="7092672" cy="169040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2100" b="1" dirty="0">
                <a:latin typeface="Calibri" panose="020F0502020204030204" pitchFamily="34" charset="0"/>
                <a:cs typeface="Calibri" panose="020F0502020204030204" pitchFamily="34" charset="0"/>
              </a:rPr>
              <a:t>მეექვსე ლექციის დასასრული </a:t>
            </a:r>
            <a:br>
              <a:rPr lang="ka-GE" sz="2100" b="1" dirty="0">
                <a:latin typeface="Calibri" panose="020F0502020204030204" pitchFamily="34" charset="0"/>
                <a:cs typeface="Calibri" panose="020F0502020204030204" pitchFamily="34" charset="0"/>
              </a:rPr>
            </a:br>
            <a:br>
              <a:rPr lang="ka-GE" sz="2100" b="1" dirty="0">
                <a:latin typeface="Calibri" panose="020F0502020204030204" pitchFamily="34" charset="0"/>
                <a:cs typeface="Calibri" panose="020F0502020204030204" pitchFamily="34" charset="0"/>
              </a:rPr>
            </a:br>
            <a:br>
              <a:rPr lang="ka-GE" sz="2100" dirty="0">
                <a:latin typeface="Calibri" panose="020F0502020204030204" pitchFamily="34" charset="0"/>
                <a:cs typeface="Calibri" panose="020F0502020204030204" pitchFamily="34" charset="0"/>
              </a:rPr>
            </a:br>
            <a:r>
              <a:rPr lang="ka-GE" sz="2100" b="1" dirty="0">
                <a:latin typeface="Calibri" panose="020F0502020204030204" pitchFamily="34" charset="0"/>
                <a:cs typeface="Calibri" panose="020F0502020204030204" pitchFamily="34" charset="0"/>
              </a:rPr>
              <a:t>ლექტ. </a:t>
            </a:r>
            <a:r>
              <a:rPr lang="ka-GE" sz="2100" dirty="0">
                <a:latin typeface="Calibri" panose="020F0502020204030204" pitchFamily="34" charset="0"/>
                <a:cs typeface="Calibri" panose="020F0502020204030204" pitchFamily="34" charset="0"/>
              </a:rPr>
              <a:t>გიორგი რატიანი</a:t>
            </a:r>
          </a:p>
        </p:txBody>
      </p:sp>
      <p:pic>
        <p:nvPicPr>
          <p:cNvPr id="5122" name="Picture 2" descr="The Truman Show Ending, Explained">
            <a:extLst>
              <a:ext uri="{FF2B5EF4-FFF2-40B4-BE49-F238E27FC236}">
                <a16:creationId xmlns:a16="http://schemas.microsoft.com/office/drawing/2014/main" id="{2FD8AFB5-8A2D-B49A-3B78-933A4C3F0A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8978"/>
            <a:ext cx="8232704" cy="411635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altLang="en-US" sz="3200" dirty="0">
                <a:solidFill>
                  <a:schemeClr val="bg1"/>
                </a:solidFill>
                <a:latin typeface="Calibri" panose="020F0502020204030204" pitchFamily="34" charset="0"/>
                <a:cs typeface="Calibri" panose="020F0502020204030204" pitchFamily="34" charset="0"/>
              </a:rPr>
              <a:t>რაოდენობრივი კვლევის მაგალითი</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F741CB1E-3377-8AE5-B072-015821D8325C}"/>
              </a:ext>
            </a:extLst>
          </p:cNvPr>
          <p:cNvSpPr txBox="1">
            <a:spLocks/>
          </p:cNvSpPr>
          <p:nvPr/>
        </p:nvSpPr>
        <p:spPr>
          <a:xfrm>
            <a:off x="208230" y="548982"/>
            <a:ext cx="11206684" cy="900131"/>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3200" b="1" dirty="0">
                <a:latin typeface="Calibri" panose="020F0502020204030204" pitchFamily="34" charset="0"/>
                <a:cs typeface="Calibri" panose="020F0502020204030204" pitchFamily="34" charset="0"/>
              </a:rPr>
              <a:t>რაოდენობრივი კვლევის მაგალითი:</a:t>
            </a:r>
          </a:p>
        </p:txBody>
      </p:sp>
      <p:sp>
        <p:nvSpPr>
          <p:cNvPr id="8" name="TextBox 7">
            <a:extLst>
              <a:ext uri="{FF2B5EF4-FFF2-40B4-BE49-F238E27FC236}">
                <a16:creationId xmlns:a16="http://schemas.microsoft.com/office/drawing/2014/main" id="{4EBAD644-6445-CAC3-2593-F8D6B55502EC}"/>
              </a:ext>
            </a:extLst>
          </p:cNvPr>
          <p:cNvSpPr txBox="1"/>
          <p:nvPr/>
        </p:nvSpPr>
        <p:spPr>
          <a:xfrm>
            <a:off x="208230" y="1100698"/>
            <a:ext cx="11688023" cy="2862322"/>
          </a:xfrm>
          <a:prstGeom prst="rect">
            <a:avLst/>
          </a:prstGeom>
          <a:noFill/>
        </p:spPr>
        <p:txBody>
          <a:bodyPr wrap="square">
            <a:spAutoFit/>
          </a:bodyPr>
          <a:lstStyle/>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კვლევის კითხვა?</a:t>
            </a:r>
            <a:endParaRPr lang="ka-GE" sz="20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ka-GE" sz="2000" dirty="0">
                <a:latin typeface="Calibri" panose="020F0502020204030204" pitchFamily="34" charset="0"/>
                <a:cs typeface="Calibri" panose="020F0502020204030204" pitchFamily="34" charset="0"/>
              </a:rPr>
              <a:t>„ხელს უწყობს თუ არა ახალი მარკეტინგული კამპანია გაყიდვების ზრდას?“</a:t>
            </a:r>
          </a:p>
          <a:p>
            <a:pPr marL="742950" lvl="1" indent="-28575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ka-GE" sz="2000" b="1" dirty="0">
                <a:latin typeface="Calibri" panose="020F0502020204030204" pitchFamily="34" charset="0"/>
                <a:cs typeface="Calibri" panose="020F0502020204030204" pitchFamily="34" charset="0"/>
              </a:rPr>
              <a:t> რაოდენობრივი მეთოდი: </a:t>
            </a:r>
          </a:p>
          <a:p>
            <a:pPr marL="742950" lvl="1" indent="-285750">
              <a:buFont typeface="Arial" panose="020B0604020202020204" pitchFamily="34" charset="0"/>
              <a:buChar char="•"/>
            </a:pPr>
            <a:r>
              <a:rPr lang="ka-GE" sz="2000" dirty="0">
                <a:latin typeface="Calibri" panose="020F0502020204030204" pitchFamily="34" charset="0"/>
                <a:cs typeface="Calibri" panose="020F0502020204030204" pitchFamily="34" charset="0"/>
              </a:rPr>
              <a:t>შეგროვდება მონაცემები გაყიდვების რაოდენობის შესახებ, როგორც კამპანიის დაწყებამდე, ისე შემდეგ. </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ანალიზი:</a:t>
            </a:r>
            <a:r>
              <a:rPr lang="ka-GE" sz="2000" dirty="0">
                <a:latin typeface="Calibri" panose="020F0502020204030204" pitchFamily="34" charset="0"/>
                <a:cs typeface="Calibri" panose="020F0502020204030204" pitchFamily="34" charset="0"/>
              </a:rPr>
              <a:t> შედარდება გაყიდვების მონაცემები კამპანიის დაწყებამდე და შემდეგ, და გამოყენებული იქნება სტატისტიკური ტესტები, როგორიცაა </a:t>
            </a:r>
            <a:r>
              <a:rPr lang="en-US" sz="2000" dirty="0">
                <a:latin typeface="Calibri" panose="020F0502020204030204" pitchFamily="34" charset="0"/>
                <a:cs typeface="Calibri" panose="020F0502020204030204" pitchFamily="34" charset="0"/>
              </a:rPr>
              <a:t>t-</a:t>
            </a:r>
            <a:r>
              <a:rPr lang="ka-GE" sz="2000" dirty="0">
                <a:latin typeface="Calibri" panose="020F0502020204030204" pitchFamily="34" charset="0"/>
                <a:cs typeface="Calibri" panose="020F0502020204030204" pitchFamily="34" charset="0"/>
              </a:rPr>
              <a:t>ტესტი ან </a:t>
            </a:r>
            <a:r>
              <a:rPr lang="en-US" sz="2000" dirty="0">
                <a:latin typeface="Calibri" panose="020F0502020204030204" pitchFamily="34" charset="0"/>
                <a:cs typeface="Calibri" panose="020F0502020204030204" pitchFamily="34" charset="0"/>
              </a:rPr>
              <a:t>ANOVA, </a:t>
            </a:r>
            <a:r>
              <a:rPr lang="ka-GE" sz="2000" dirty="0">
                <a:latin typeface="Calibri" panose="020F0502020204030204" pitchFamily="34" charset="0"/>
                <a:cs typeface="Calibri" panose="020F0502020204030204" pitchFamily="34" charset="0"/>
              </a:rPr>
              <a:t>რათა დადგინდეს განსხვავება.</a:t>
            </a:r>
          </a:p>
        </p:txBody>
      </p:sp>
    </p:spTree>
    <p:extLst>
      <p:ext uri="{BB962C8B-B14F-4D97-AF65-F5344CB8AC3E}">
        <p14:creationId xmlns:p14="http://schemas.microsoft.com/office/powerpoint/2010/main" val="4131500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altLang="en-US" sz="3200" dirty="0">
                <a:solidFill>
                  <a:schemeClr val="bg1"/>
                </a:solidFill>
                <a:latin typeface="Calibri" panose="020F0502020204030204" pitchFamily="34" charset="0"/>
                <a:cs typeface="Calibri" panose="020F0502020204030204" pitchFamily="34" charset="0"/>
              </a:rPr>
              <a:t>თვისებრივი კვლევა </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F741CB1E-3377-8AE5-B072-015821D8325C}"/>
              </a:ext>
            </a:extLst>
          </p:cNvPr>
          <p:cNvSpPr txBox="1">
            <a:spLocks/>
          </p:cNvSpPr>
          <p:nvPr/>
        </p:nvSpPr>
        <p:spPr>
          <a:xfrm>
            <a:off x="208230" y="548982"/>
            <a:ext cx="11206684" cy="900131"/>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3200" b="1" dirty="0">
                <a:latin typeface="Calibri" panose="020F0502020204030204" pitchFamily="34" charset="0"/>
                <a:cs typeface="Calibri" panose="020F0502020204030204" pitchFamily="34" charset="0"/>
              </a:rPr>
              <a:t>გავეცნოთ</a:t>
            </a:r>
          </a:p>
        </p:txBody>
      </p:sp>
      <p:sp>
        <p:nvSpPr>
          <p:cNvPr id="8" name="TextBox 7">
            <a:extLst>
              <a:ext uri="{FF2B5EF4-FFF2-40B4-BE49-F238E27FC236}">
                <a16:creationId xmlns:a16="http://schemas.microsoft.com/office/drawing/2014/main" id="{4EBAD644-6445-CAC3-2593-F8D6B55502EC}"/>
              </a:ext>
            </a:extLst>
          </p:cNvPr>
          <p:cNvSpPr txBox="1"/>
          <p:nvPr/>
        </p:nvSpPr>
        <p:spPr>
          <a:xfrm>
            <a:off x="251988" y="1096027"/>
            <a:ext cx="11940012" cy="5632311"/>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რაში მდგომარეობს რაოდენობრივი კვლევის შინაარსი: </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თვისებრივი კვლევის ძირითადი იდეა.</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კვლევის მიზნები (მიღებული მონაცემების ღრმა გაგება).</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რა ტიპის მონაცემებზე ვმუშაობთ თვისებრივი კვლევის დროს:</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ინტერვიუები, ფოკუს ჯგუფები, დაკვირვებები.</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როგორ კეთდება ანალიზი: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შინაარსობრივი ანალიზი, თემების გამოვლენა, ნარატიული ანალიზი.</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რაოდენობრივი კვლევის პრაქტიკული მაგალითი: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მომხმარებელთა აზრების და შეხედულებების კვლევა ახალი პროდუქტის შესახებ.</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როგორ ჩამოვაყალიბოთ თვისებრივი კვლევის კითხვები და როგორ გავაკეთოთ დასკვნები.</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lvl="1"/>
            <a:endParaRPr lang="ka-GE"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67751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altLang="en-US" sz="3200" dirty="0">
                <a:solidFill>
                  <a:schemeClr val="bg1"/>
                </a:solidFill>
                <a:latin typeface="Calibri" panose="020F0502020204030204" pitchFamily="34" charset="0"/>
                <a:cs typeface="Calibri" panose="020F0502020204030204" pitchFamily="34" charset="0"/>
              </a:rPr>
              <a:t>სამეცნიერო კვლევის მეთოდები</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F741CB1E-3377-8AE5-B072-015821D8325C}"/>
              </a:ext>
            </a:extLst>
          </p:cNvPr>
          <p:cNvSpPr txBox="1">
            <a:spLocks/>
          </p:cNvSpPr>
          <p:nvPr/>
        </p:nvSpPr>
        <p:spPr>
          <a:xfrm>
            <a:off x="208230" y="548982"/>
            <a:ext cx="11206684" cy="900131"/>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3200" b="1" dirty="0">
                <a:latin typeface="Calibri" panose="020F0502020204030204" pitchFamily="34" charset="0"/>
                <a:cs typeface="Calibri" panose="020F0502020204030204" pitchFamily="34" charset="0"/>
              </a:rPr>
              <a:t>2</a:t>
            </a:r>
            <a:r>
              <a:rPr lang="en-US" sz="3200" b="1" dirty="0">
                <a:latin typeface="Calibri" panose="020F0502020204030204" pitchFamily="34" charset="0"/>
                <a:cs typeface="Calibri" panose="020F0502020204030204" pitchFamily="34" charset="0"/>
              </a:rPr>
              <a:t>) </a:t>
            </a:r>
            <a:r>
              <a:rPr lang="ka-GE" sz="3200" b="1" dirty="0">
                <a:latin typeface="Calibri" panose="020F0502020204030204" pitchFamily="34" charset="0"/>
                <a:cs typeface="Calibri" panose="020F0502020204030204" pitchFamily="34" charset="0"/>
              </a:rPr>
              <a:t>თვისებრივი კვლევა (</a:t>
            </a:r>
            <a:r>
              <a:rPr lang="en-US" sz="3200" b="1" dirty="0">
                <a:latin typeface="Calibri" panose="020F0502020204030204" pitchFamily="34" charset="0"/>
                <a:cs typeface="Calibri" panose="020F0502020204030204" pitchFamily="34" charset="0"/>
              </a:rPr>
              <a:t>Qualitative</a:t>
            </a:r>
            <a:r>
              <a:rPr lang="ka-GE" sz="3200" b="1" dirty="0">
                <a:latin typeface="Calibri" panose="020F0502020204030204" pitchFamily="34" charset="0"/>
                <a:cs typeface="Calibri" panose="020F0502020204030204" pitchFamily="34" charset="0"/>
              </a:rPr>
              <a:t> </a:t>
            </a:r>
            <a:r>
              <a:rPr lang="en-US" sz="3200" b="1" dirty="0">
                <a:latin typeface="Calibri" panose="020F0502020204030204" pitchFamily="34" charset="0"/>
                <a:cs typeface="Calibri" panose="020F0502020204030204" pitchFamily="34" charset="0"/>
              </a:rPr>
              <a:t>Research</a:t>
            </a:r>
            <a:r>
              <a:rPr lang="ka-GE" sz="3200" b="1" dirty="0">
                <a:latin typeface="Calibri" panose="020F0502020204030204" pitchFamily="34" charset="0"/>
                <a:cs typeface="Calibri" panose="020F0502020204030204" pitchFamily="34" charset="0"/>
              </a:rPr>
              <a:t>)</a:t>
            </a:r>
          </a:p>
        </p:txBody>
      </p:sp>
      <p:sp>
        <p:nvSpPr>
          <p:cNvPr id="8" name="TextBox 7">
            <a:extLst>
              <a:ext uri="{FF2B5EF4-FFF2-40B4-BE49-F238E27FC236}">
                <a16:creationId xmlns:a16="http://schemas.microsoft.com/office/drawing/2014/main" id="{4EBAD644-6445-CAC3-2593-F8D6B55502EC}"/>
              </a:ext>
            </a:extLst>
          </p:cNvPr>
          <p:cNvSpPr txBox="1"/>
          <p:nvPr/>
        </p:nvSpPr>
        <p:spPr>
          <a:xfrm>
            <a:off x="208230" y="1100698"/>
            <a:ext cx="11923958" cy="5016758"/>
          </a:xfrm>
          <a:prstGeom prst="rect">
            <a:avLst/>
          </a:prstGeom>
          <a:noFill/>
        </p:spPr>
        <p:txBody>
          <a:bodyPr wrap="square">
            <a:spAutoFit/>
          </a:bodyPr>
          <a:lstStyle/>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რა არის?</a:t>
            </a:r>
            <a:endParaRPr lang="ka-GE" sz="20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ka-GE" sz="2000" dirty="0">
                <a:latin typeface="Calibri" panose="020F0502020204030204" pitchFamily="34" charset="0"/>
                <a:cs typeface="Calibri" panose="020F0502020204030204" pitchFamily="34" charset="0"/>
              </a:rPr>
              <a:t>თვესობრივი კვლევა კონცენტრირდება ფენომენების ღრმა გაგებაზე და მათი თვისობრივი მახასიათებლების შესწავლაზე. ეს მეთოდი ძირითადად გამოიყენება იმ შემთხვევაში, როდესაც საჭიროა ადამიანების ქცევის, შეხედულებების, გამოცდილების ან აზრების შესწავლა. თვისობრივი კვლევის მიზანია ახსნას, „რატომ“ და „როგორ“ ხდება მოვლენები, არა მხოლოდ „რამდენად ხშირად“ ან „რამდენად ბევრი“.</a:t>
            </a:r>
          </a:p>
          <a:p>
            <a:pPr marL="742950" lvl="1" indent="-28575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თვისებრივი კვლევის მახასიათებლები</a:t>
            </a:r>
            <a:endParaRPr lang="ka-GE" sz="20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ტექსტზე და კონტექსტზე დაფუძნებული მონაცემები:</a:t>
            </a:r>
            <a:r>
              <a:rPr lang="ka-GE" sz="2000" dirty="0">
                <a:latin typeface="Calibri" panose="020F0502020204030204" pitchFamily="34" charset="0"/>
                <a:cs typeface="Calibri" panose="020F0502020204030204" pitchFamily="34" charset="0"/>
              </a:rPr>
              <a:t> მონაცემები შეიძლება იყოს ტექსტური ფორმატის (ინტერვიუები, კომენტარები, დისკუსიები).</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ფოკუსი ფენომენებზე:</a:t>
            </a:r>
            <a:r>
              <a:rPr lang="ka-GE" sz="2000" dirty="0">
                <a:latin typeface="Calibri" panose="020F0502020204030204" pitchFamily="34" charset="0"/>
                <a:cs typeface="Calibri" panose="020F0502020204030204" pitchFamily="34" charset="0"/>
              </a:rPr>
              <a:t> თვისობრივი კვლევა ცდილობს გაეცნოს ადამიანების ქცევის და აზრების მნიშვნელობას და კონტექსტს.</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არასტრაქტურული მეთოდები:</a:t>
            </a:r>
            <a:r>
              <a:rPr lang="ka-GE" sz="2000" dirty="0">
                <a:latin typeface="Calibri" panose="020F0502020204030204" pitchFamily="34" charset="0"/>
                <a:cs typeface="Calibri" panose="020F0502020204030204" pitchFamily="34" charset="0"/>
              </a:rPr>
              <a:t> თვისებრივი კვლევა უფრო მოქნილი და არა-სტრუქტურირებულია, ვიდრე რაოდენობრივი.</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ღრმა ანალიზი:</a:t>
            </a:r>
            <a:r>
              <a:rPr lang="ka-GE" sz="2000" dirty="0">
                <a:latin typeface="Calibri" panose="020F0502020204030204" pitchFamily="34" charset="0"/>
                <a:cs typeface="Calibri" panose="020F0502020204030204" pitchFamily="34" charset="0"/>
              </a:rPr>
              <a:t> ძირითადად კონკრეტულ საკითხებზე ვკონცერტრირდებით, მაგრამ მეტი ყურადღება ექცევა სიღრმისეულ აღწერებსა და ინტერპრეტაციებს</a:t>
            </a:r>
            <a:endParaRPr lang="en-US" sz="2000" dirty="0">
              <a:latin typeface="Calibri" panose="020F0502020204030204" pitchFamily="34" charset="0"/>
              <a:cs typeface="Calibri" panose="020F0502020204030204" pitchFamily="34" charset="0"/>
            </a:endParaRP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97B8E01C-7200-CF84-41E8-D88C766D4083}"/>
                  </a:ext>
                </a:extLst>
              </p14:cNvPr>
              <p14:cNvContentPartPr/>
              <p14:nvPr/>
            </p14:nvContentPartPr>
            <p14:xfrm>
              <a:off x="5522478" y="1537097"/>
              <a:ext cx="5721926" cy="105245"/>
            </p14:xfrm>
          </p:contentPart>
        </mc:Choice>
        <mc:Fallback xmlns="">
          <p:pic>
            <p:nvPicPr>
              <p:cNvPr id="2" name="Ink 1">
                <a:extLst>
                  <a:ext uri="{FF2B5EF4-FFF2-40B4-BE49-F238E27FC236}">
                    <a16:creationId xmlns:a16="http://schemas.microsoft.com/office/drawing/2014/main" id="{97B8E01C-7200-CF84-41E8-D88C766D4083}"/>
                  </a:ext>
                </a:extLst>
              </p:cNvPr>
              <p:cNvPicPr/>
              <p:nvPr/>
            </p:nvPicPr>
            <p:blipFill>
              <a:blip r:embed="rId3"/>
              <a:stretch>
                <a:fillRect/>
              </a:stretch>
            </p:blipFill>
            <p:spPr>
              <a:xfrm>
                <a:off x="5468474" y="1429329"/>
                <a:ext cx="5829574" cy="321141"/>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A5E18543-B0F3-2EFF-F1A4-F297C9593C98}"/>
                  </a:ext>
                </a:extLst>
              </p14:cNvPr>
              <p14:cNvContentPartPr/>
              <p14:nvPr/>
            </p14:nvContentPartPr>
            <p14:xfrm>
              <a:off x="1022917" y="1845784"/>
              <a:ext cx="10890720" cy="146880"/>
            </p14:xfrm>
          </p:contentPart>
        </mc:Choice>
        <mc:Fallback xmlns="">
          <p:pic>
            <p:nvPicPr>
              <p:cNvPr id="5" name="Ink 4">
                <a:extLst>
                  <a:ext uri="{FF2B5EF4-FFF2-40B4-BE49-F238E27FC236}">
                    <a16:creationId xmlns:a16="http://schemas.microsoft.com/office/drawing/2014/main" id="{A5E18543-B0F3-2EFF-F1A4-F297C9593C98}"/>
                  </a:ext>
                </a:extLst>
              </p:cNvPr>
              <p:cNvPicPr/>
              <p:nvPr/>
            </p:nvPicPr>
            <p:blipFill>
              <a:blip r:embed="rId5"/>
              <a:stretch>
                <a:fillRect/>
              </a:stretch>
            </p:blipFill>
            <p:spPr>
              <a:xfrm>
                <a:off x="968917" y="1737784"/>
                <a:ext cx="10998360" cy="3625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 name="Ink 5">
                <a:extLst>
                  <a:ext uri="{FF2B5EF4-FFF2-40B4-BE49-F238E27FC236}">
                    <a16:creationId xmlns:a16="http://schemas.microsoft.com/office/drawing/2014/main" id="{0FBFEAD0-0EFC-65BA-BE8F-22975246D662}"/>
                  </a:ext>
                </a:extLst>
              </p14:cNvPr>
              <p14:cNvContentPartPr/>
              <p14:nvPr/>
            </p14:nvContentPartPr>
            <p14:xfrm>
              <a:off x="1095277" y="2135944"/>
              <a:ext cx="9677160" cy="155520"/>
            </p14:xfrm>
          </p:contentPart>
        </mc:Choice>
        <mc:Fallback xmlns="">
          <p:pic>
            <p:nvPicPr>
              <p:cNvPr id="6" name="Ink 5">
                <a:extLst>
                  <a:ext uri="{FF2B5EF4-FFF2-40B4-BE49-F238E27FC236}">
                    <a16:creationId xmlns:a16="http://schemas.microsoft.com/office/drawing/2014/main" id="{0FBFEAD0-0EFC-65BA-BE8F-22975246D662}"/>
                  </a:ext>
                </a:extLst>
              </p:cNvPr>
              <p:cNvPicPr/>
              <p:nvPr/>
            </p:nvPicPr>
            <p:blipFill>
              <a:blip r:embed="rId7"/>
              <a:stretch>
                <a:fillRect/>
              </a:stretch>
            </p:blipFill>
            <p:spPr>
              <a:xfrm>
                <a:off x="1041637" y="2028304"/>
                <a:ext cx="9784800" cy="371160"/>
              </a:xfrm>
              <a:prstGeom prst="rect">
                <a:avLst/>
              </a:prstGeom>
            </p:spPr>
          </p:pic>
        </mc:Fallback>
      </mc:AlternateContent>
    </p:spTree>
    <p:extLst>
      <p:ext uri="{BB962C8B-B14F-4D97-AF65-F5344CB8AC3E}">
        <p14:creationId xmlns:p14="http://schemas.microsoft.com/office/powerpoint/2010/main" val="2583121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altLang="en-US" sz="3200" dirty="0">
                <a:solidFill>
                  <a:schemeClr val="bg1"/>
                </a:solidFill>
                <a:latin typeface="Calibri" panose="020F0502020204030204" pitchFamily="34" charset="0"/>
                <a:cs typeface="Calibri" panose="020F0502020204030204" pitchFamily="34" charset="0"/>
              </a:rPr>
              <a:t>თვისებრივი კვლევის მაგალითი</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F741CB1E-3377-8AE5-B072-015821D8325C}"/>
              </a:ext>
            </a:extLst>
          </p:cNvPr>
          <p:cNvSpPr txBox="1">
            <a:spLocks/>
          </p:cNvSpPr>
          <p:nvPr/>
        </p:nvSpPr>
        <p:spPr>
          <a:xfrm>
            <a:off x="208230" y="548982"/>
            <a:ext cx="11206684" cy="900131"/>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3200" b="1" dirty="0">
                <a:latin typeface="Calibri" panose="020F0502020204030204" pitchFamily="34" charset="0"/>
                <a:cs typeface="Calibri" panose="020F0502020204030204" pitchFamily="34" charset="0"/>
              </a:rPr>
              <a:t>თვისებრივი კვლევის მაგალითი:</a:t>
            </a:r>
          </a:p>
        </p:txBody>
      </p:sp>
      <p:sp>
        <p:nvSpPr>
          <p:cNvPr id="8" name="TextBox 7">
            <a:extLst>
              <a:ext uri="{FF2B5EF4-FFF2-40B4-BE49-F238E27FC236}">
                <a16:creationId xmlns:a16="http://schemas.microsoft.com/office/drawing/2014/main" id="{4EBAD644-6445-CAC3-2593-F8D6B55502EC}"/>
              </a:ext>
            </a:extLst>
          </p:cNvPr>
          <p:cNvSpPr txBox="1"/>
          <p:nvPr/>
        </p:nvSpPr>
        <p:spPr>
          <a:xfrm>
            <a:off x="208230" y="1100698"/>
            <a:ext cx="11688023" cy="2246769"/>
          </a:xfrm>
          <a:prstGeom prst="rect">
            <a:avLst/>
          </a:prstGeom>
          <a:noFill/>
        </p:spPr>
        <p:txBody>
          <a:bodyPr wrap="square">
            <a:spAutoFit/>
          </a:bodyPr>
          <a:lstStyle/>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კვლევის კითხვა?</a:t>
            </a:r>
            <a:endParaRPr lang="ka-GE" sz="20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ka-GE" sz="2000" dirty="0">
                <a:latin typeface="Calibri" panose="020F0502020204030204" pitchFamily="34" charset="0"/>
                <a:cs typeface="Calibri" panose="020F0502020204030204" pitchFamily="34" charset="0"/>
              </a:rPr>
              <a:t>„როგორ აღიქვამენ მომხმარებლები ახალი მარკეტინგული კამპანიას?“</a:t>
            </a:r>
          </a:p>
          <a:p>
            <a:pPr marL="742950" lvl="1" indent="-28575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ka-GE" sz="2000" b="1" dirty="0">
                <a:latin typeface="Calibri" panose="020F0502020204030204" pitchFamily="34" charset="0"/>
                <a:cs typeface="Calibri" panose="020F0502020204030204" pitchFamily="34" charset="0"/>
              </a:rPr>
              <a:t>თვისებრივი მეთოდი: </a:t>
            </a:r>
          </a:p>
          <a:p>
            <a:pPr marL="742950" lvl="1" indent="-285750">
              <a:buFont typeface="Arial" panose="020B0604020202020204" pitchFamily="34" charset="0"/>
              <a:buChar char="•"/>
            </a:pPr>
            <a:r>
              <a:rPr lang="ka-GE" sz="2000" dirty="0">
                <a:latin typeface="Calibri" panose="020F0502020204030204" pitchFamily="34" charset="0"/>
                <a:cs typeface="Calibri" panose="020F0502020204030204" pitchFamily="34" charset="0"/>
              </a:rPr>
              <a:t>ინტერვიუების ჩატარება მომხმარებლებთან მათი შეხედულებების გასაგებად.</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ანალიზი:</a:t>
            </a:r>
            <a:r>
              <a:rPr lang="ka-GE" sz="2000" dirty="0">
                <a:latin typeface="Calibri" panose="020F0502020204030204" pitchFamily="34" charset="0"/>
                <a:cs typeface="Calibri" panose="020F0502020204030204" pitchFamily="34" charset="0"/>
              </a:rPr>
              <a:t> ინტერვიუების შინაარსის ანალიზი და მნიშვნელოვანი თემების გამოკვეთა, რაც აჩვენებს, როგორ აფასებენ მომხმარებლები კამპანიას.</a:t>
            </a:r>
          </a:p>
        </p:txBody>
      </p:sp>
      <p:sp>
        <p:nvSpPr>
          <p:cNvPr id="3" name="TextBox 2">
            <a:extLst>
              <a:ext uri="{FF2B5EF4-FFF2-40B4-BE49-F238E27FC236}">
                <a16:creationId xmlns:a16="http://schemas.microsoft.com/office/drawing/2014/main" id="{C3444BFC-7D65-A625-12FB-C7A9DB409AB6}"/>
              </a:ext>
            </a:extLst>
          </p:cNvPr>
          <p:cNvSpPr txBox="1"/>
          <p:nvPr/>
        </p:nvSpPr>
        <p:spPr>
          <a:xfrm>
            <a:off x="441357" y="3899183"/>
            <a:ext cx="11572592" cy="1323439"/>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შედარება რაოდენობრივ და თვისობრივ კვლევას შორის:</a:t>
            </a:r>
          </a:p>
          <a:p>
            <a:endParaRPr lang="ka-GE" sz="2000" b="1"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sz="2000" dirty="0">
                <a:latin typeface="Calibri" panose="020F0502020204030204" pitchFamily="34" charset="0"/>
                <a:cs typeface="Calibri" panose="020F0502020204030204" pitchFamily="34" charset="0"/>
              </a:rPr>
              <a:t> რაოდენობრივი: რაოდენობრივი მონაცემები (რიცხვები), გენერალიზაცია, სტრუქტურირებული.</a:t>
            </a:r>
          </a:p>
          <a:p>
            <a:pPr>
              <a:buFont typeface="Arial" panose="020B0604020202020204" pitchFamily="34" charset="0"/>
              <a:buChar char="•"/>
            </a:pPr>
            <a:r>
              <a:rPr lang="ka-GE" sz="2000" dirty="0">
                <a:latin typeface="Calibri" panose="020F0502020204030204" pitchFamily="34" charset="0"/>
                <a:cs typeface="Calibri" panose="020F0502020204030204" pitchFamily="34" charset="0"/>
              </a:rPr>
              <a:t> თვისობრივი: ტექსტური მონაცემები (განცხადებები, აზრები), სიღრმისეული ანალიზი, მოქნილი.</a:t>
            </a:r>
          </a:p>
        </p:txBody>
      </p:sp>
    </p:spTree>
    <p:extLst>
      <p:ext uri="{BB962C8B-B14F-4D97-AF65-F5344CB8AC3E}">
        <p14:creationId xmlns:p14="http://schemas.microsoft.com/office/powerpoint/2010/main" val="1761969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altLang="en-US" sz="3200" dirty="0">
                <a:solidFill>
                  <a:schemeClr val="bg1"/>
                </a:solidFill>
                <a:latin typeface="Calibri" panose="020F0502020204030204" pitchFamily="34" charset="0"/>
                <a:cs typeface="Calibri" panose="020F0502020204030204" pitchFamily="34" charset="0"/>
              </a:rPr>
              <a:t>ექსპერიმენტული კვლევა </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F741CB1E-3377-8AE5-B072-015821D8325C}"/>
              </a:ext>
            </a:extLst>
          </p:cNvPr>
          <p:cNvSpPr txBox="1">
            <a:spLocks/>
          </p:cNvSpPr>
          <p:nvPr/>
        </p:nvSpPr>
        <p:spPr>
          <a:xfrm>
            <a:off x="208230" y="548982"/>
            <a:ext cx="11206684" cy="900131"/>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3200" b="1" dirty="0">
                <a:latin typeface="Calibri" panose="020F0502020204030204" pitchFamily="34" charset="0"/>
                <a:cs typeface="Calibri" panose="020F0502020204030204" pitchFamily="34" charset="0"/>
              </a:rPr>
              <a:t>გავეცნოთ</a:t>
            </a:r>
          </a:p>
        </p:txBody>
      </p:sp>
      <p:sp>
        <p:nvSpPr>
          <p:cNvPr id="8" name="TextBox 7">
            <a:extLst>
              <a:ext uri="{FF2B5EF4-FFF2-40B4-BE49-F238E27FC236}">
                <a16:creationId xmlns:a16="http://schemas.microsoft.com/office/drawing/2014/main" id="{4EBAD644-6445-CAC3-2593-F8D6B55502EC}"/>
              </a:ext>
            </a:extLst>
          </p:cNvPr>
          <p:cNvSpPr txBox="1"/>
          <p:nvPr/>
        </p:nvSpPr>
        <p:spPr>
          <a:xfrm>
            <a:off x="251988" y="1096027"/>
            <a:ext cx="11940012" cy="6247864"/>
          </a:xfrm>
          <a:prstGeom prst="rect">
            <a:avLst/>
          </a:prstGeom>
          <a:noFill/>
        </p:spPr>
        <p:txBody>
          <a:bodyPr wrap="square">
            <a:spAutoFit/>
          </a:bodyPr>
          <a:lstStyle/>
          <a:p>
            <a:r>
              <a:rPr lang="ka-GE" sz="2000" b="1" dirty="0">
                <a:latin typeface="Calibri" panose="020F0502020204030204" pitchFamily="34" charset="0"/>
                <a:cs typeface="Calibri" panose="020F0502020204030204" pitchFamily="34" charset="0"/>
              </a:rPr>
              <a:t>რაში მდგომარეობს რაოდენობრივი კვლევის შინაარსი: </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ექსპერიმენტული კვლევის ძირითადი იდეა.</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მიზანი — მიზეზ-შედეგობრივი კავშირების დადგენა.</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დამოუკიდებელი და დამოკიდებული ცვლადები: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განსაზღვრება და მაგალითები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როგორ შეიძლება ექსპერიმენტში მათი გამოყენება.</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ტესტირების და კონტროლური ჯგუფები: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ექსპერიმენტული დიზაინის მნიშვნელობა.</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ჯგუფების შექმნა და შედეგების შედარება.</a:t>
            </a:r>
          </a:p>
          <a:p>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საკონტროლო ცვლადები:</a:t>
            </a:r>
          </a:p>
          <a:p>
            <a:pPr indent="-342900">
              <a:buFont typeface="Arial" panose="020B0604020202020204" pitchFamily="34" charset="0"/>
              <a:buChar char="•"/>
            </a:pPr>
            <a:r>
              <a:rPr lang="ka-GE" sz="2000" dirty="0">
                <a:latin typeface="Calibri" panose="020F0502020204030204" pitchFamily="34" charset="0"/>
                <a:cs typeface="Calibri" panose="020F0502020204030204" pitchFamily="34" charset="0"/>
              </a:rPr>
              <a:t>რატომ არის მნიშვნელოვანი სხვა ფაქტორების კონტროლი (მაგ</a:t>
            </a:r>
            <a:r>
              <a:rPr lang="en-US" sz="2000" dirty="0">
                <a:latin typeface="Calibri" panose="020F0502020204030204" pitchFamily="34" charset="0"/>
                <a:cs typeface="Calibri" panose="020F0502020204030204" pitchFamily="34" charset="0"/>
              </a:rPr>
              <a:t>., </a:t>
            </a:r>
            <a:r>
              <a:rPr lang="ka-GE" sz="2000" dirty="0">
                <a:latin typeface="Calibri" panose="020F0502020204030204" pitchFamily="34" charset="0"/>
                <a:cs typeface="Calibri" panose="020F0502020204030204" pitchFamily="34" charset="0"/>
              </a:rPr>
              <a:t>ასაკი, სამუშაო პირობები და სხვა).</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r>
              <a:rPr lang="ka-GE" sz="2000" b="1" dirty="0">
                <a:latin typeface="Calibri" panose="020F0502020204030204" pitchFamily="34" charset="0"/>
                <a:cs typeface="Calibri" panose="020F0502020204030204" pitchFamily="34" charset="0"/>
              </a:rPr>
              <a:t>როგორ ჩამოვაყალიბოთ ექსპერიმენტული კვლევის დიზაინი და როგორ გავაკეთოთ დასკვნები.</a:t>
            </a: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indent="-34290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lvl="1"/>
            <a:endParaRPr lang="ka-GE"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23980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B7A80C1-3165-0CF2-1FCA-50CE630CB55C}"/>
              </a:ext>
            </a:extLst>
          </p:cNvPr>
          <p:cNvSpPr>
            <a:spLocks noGrp="1"/>
          </p:cNvSpPr>
          <p:nvPr>
            <p:ph type="title"/>
          </p:nvPr>
        </p:nvSpPr>
        <p:spPr>
          <a:xfrm>
            <a:off x="0" y="0"/>
            <a:ext cx="12192000" cy="408374"/>
          </a:xfrm>
          <a:solidFill>
            <a:srgbClr val="1F23A9"/>
          </a:solidFill>
        </p:spPr>
        <p:txBody>
          <a:bodyPr>
            <a:normAutofit fontScale="90000"/>
          </a:bodyPr>
          <a:lstStyle/>
          <a:p>
            <a:pPr algn="ctr" eaLnBrk="1" hangingPunct="1"/>
            <a:r>
              <a:rPr lang="ka-GE" altLang="en-US" sz="3200" dirty="0">
                <a:solidFill>
                  <a:schemeClr val="bg1"/>
                </a:solidFill>
                <a:latin typeface="Calibri" panose="020F0502020204030204" pitchFamily="34" charset="0"/>
                <a:cs typeface="Calibri" panose="020F0502020204030204" pitchFamily="34" charset="0"/>
              </a:rPr>
              <a:t>ექსპერიმენტული კვლევის მეთოდები</a:t>
            </a: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F741CB1E-3377-8AE5-B072-015821D8325C}"/>
              </a:ext>
            </a:extLst>
          </p:cNvPr>
          <p:cNvSpPr txBox="1">
            <a:spLocks/>
          </p:cNvSpPr>
          <p:nvPr/>
        </p:nvSpPr>
        <p:spPr>
          <a:xfrm>
            <a:off x="208230" y="548982"/>
            <a:ext cx="11206684" cy="900131"/>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a-GE" sz="3200" b="1" dirty="0">
                <a:latin typeface="Calibri" panose="020F0502020204030204" pitchFamily="34" charset="0"/>
                <a:cs typeface="Calibri" panose="020F0502020204030204" pitchFamily="34" charset="0"/>
              </a:rPr>
              <a:t>2</a:t>
            </a:r>
            <a:r>
              <a:rPr lang="en-US" sz="3200" b="1" dirty="0">
                <a:latin typeface="Calibri" panose="020F0502020204030204" pitchFamily="34" charset="0"/>
                <a:cs typeface="Calibri" panose="020F0502020204030204" pitchFamily="34" charset="0"/>
              </a:rPr>
              <a:t>) </a:t>
            </a:r>
            <a:r>
              <a:rPr lang="ka-GE" sz="3200" b="1" dirty="0">
                <a:latin typeface="Calibri" panose="020F0502020204030204" pitchFamily="34" charset="0"/>
                <a:cs typeface="Calibri" panose="020F0502020204030204" pitchFamily="34" charset="0"/>
              </a:rPr>
              <a:t>ექსპერიმენტული კვლევა (</a:t>
            </a:r>
            <a:r>
              <a:rPr lang="en-US" sz="3200" b="1" dirty="0">
                <a:latin typeface="Calibri" panose="020F0502020204030204" pitchFamily="34" charset="0"/>
                <a:cs typeface="Calibri" panose="020F0502020204030204" pitchFamily="34" charset="0"/>
              </a:rPr>
              <a:t>Experiment</a:t>
            </a:r>
            <a:r>
              <a:rPr lang="ka-GE" sz="3200" b="1" dirty="0">
                <a:latin typeface="Calibri" panose="020F0502020204030204" pitchFamily="34" charset="0"/>
                <a:cs typeface="Calibri" panose="020F0502020204030204" pitchFamily="34" charset="0"/>
              </a:rPr>
              <a:t>)</a:t>
            </a:r>
          </a:p>
        </p:txBody>
      </p:sp>
      <p:sp>
        <p:nvSpPr>
          <p:cNvPr id="8" name="TextBox 7">
            <a:extLst>
              <a:ext uri="{FF2B5EF4-FFF2-40B4-BE49-F238E27FC236}">
                <a16:creationId xmlns:a16="http://schemas.microsoft.com/office/drawing/2014/main" id="{4EBAD644-6445-CAC3-2593-F8D6B55502EC}"/>
              </a:ext>
            </a:extLst>
          </p:cNvPr>
          <p:cNvSpPr txBox="1"/>
          <p:nvPr/>
        </p:nvSpPr>
        <p:spPr>
          <a:xfrm>
            <a:off x="208230" y="1100698"/>
            <a:ext cx="11923958" cy="5016758"/>
          </a:xfrm>
          <a:prstGeom prst="rect">
            <a:avLst/>
          </a:prstGeom>
          <a:noFill/>
        </p:spPr>
        <p:txBody>
          <a:bodyPr wrap="square">
            <a:spAutoFit/>
          </a:bodyPr>
          <a:lstStyle/>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რა არის?</a:t>
            </a:r>
            <a:endParaRPr lang="ka-GE" sz="20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ექსპერიმენტული კვლევის მეთოდი</a:t>
            </a:r>
            <a:r>
              <a:rPr lang="ka-GE" sz="2000" dirty="0">
                <a:latin typeface="Calibri" panose="020F0502020204030204" pitchFamily="34" charset="0"/>
                <a:cs typeface="Calibri" panose="020F0502020204030204" pitchFamily="34" charset="0"/>
              </a:rPr>
              <a:t> არის რაოდენობრივი კვლევის ერთ-ერთი ყველაზე მძლავრი ფორმა, რომელიც მიმართულია მიზეზ-შედეგობრივი კავშირების შესწავლისკენ. ექსპერიმენტის დროს, მკვლევარი აკონტროლებს და მანიპულირებს ერთ ან მეტ ცვლადს, რათა გაიგოს, როგორ მოქმედებს ეს ცვლადები შედეგზე. ექსპერიმენტული კვლევები უმეტესად ტარდება ლაბორატორიულ ან კონტროლირებად გარემოში.</a:t>
            </a:r>
          </a:p>
          <a:p>
            <a:pPr marL="742950" lvl="1" indent="-285750">
              <a:buFont typeface="Arial" panose="020B0604020202020204" pitchFamily="34" charset="0"/>
              <a:buChar char="•"/>
            </a:pPr>
            <a:endParaRPr lang="ka-GE" sz="2000" dirty="0">
              <a:latin typeface="Calibri" panose="020F0502020204030204" pitchFamily="34" charset="0"/>
              <a:cs typeface="Calibri" panose="020F0502020204030204" pitchFamily="34" charset="0"/>
            </a:endParaRPr>
          </a:p>
          <a:p>
            <a:pPr>
              <a:buFont typeface="Arial" panose="020B0604020202020204" pitchFamily="34" charset="0"/>
              <a:buChar char="•"/>
            </a:pPr>
            <a:r>
              <a:rPr lang="ka-GE" sz="2000" b="1" dirty="0">
                <a:latin typeface="Calibri" panose="020F0502020204030204" pitchFamily="34" charset="0"/>
                <a:cs typeface="Calibri" panose="020F0502020204030204" pitchFamily="34" charset="0"/>
              </a:rPr>
              <a:t> კვლევის მახასიათებლები</a:t>
            </a:r>
            <a:endParaRPr lang="ka-GE" sz="20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დამოუკიდებელი და დამოკიდებული ცვლადები:</a:t>
            </a:r>
            <a:r>
              <a:rPr lang="ka-GE" sz="2000" dirty="0">
                <a:latin typeface="Calibri" panose="020F0502020204030204" pitchFamily="34" charset="0"/>
                <a:cs typeface="Calibri" panose="020F0502020204030204" pitchFamily="34" charset="0"/>
              </a:rPr>
              <a:t> ექსპერიმენტში მკვლევარი აკონტროლებს დამოუკიდებელ ცვლადს და აფასებს მის გავლენას დამოკიდებულ ცვლადზე.</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მიზეზ-შედეგობრივი კავშირი:</a:t>
            </a:r>
            <a:r>
              <a:rPr lang="ka-GE" sz="2000" dirty="0">
                <a:latin typeface="Calibri" panose="020F0502020204030204" pitchFamily="34" charset="0"/>
                <a:cs typeface="Calibri" panose="020F0502020204030204" pitchFamily="34" charset="0"/>
              </a:rPr>
              <a:t> ექსპერიმენტები აჩვენებს, თუ როგორ მოქმედებს ერთი ფაქტორი (დამოუკიდებელი ცვლადი) მეორე ფაქტორზე (დამოკიდებული ცვლადი).</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კონტროლირებადი პირობები:</a:t>
            </a:r>
            <a:r>
              <a:rPr lang="ka-GE" sz="2000" dirty="0">
                <a:latin typeface="Calibri" panose="020F0502020204030204" pitchFamily="34" charset="0"/>
                <a:cs typeface="Calibri" panose="020F0502020204030204" pitchFamily="34" charset="0"/>
              </a:rPr>
              <a:t> ექსპერიმენტული კვლევები ტარდება ისეთ გარემოში, სადაც სხვა ცვლადები მინიმუმამდეა დაყვანილი, რათა არ იმოქმედონ შედეგებზე.</a:t>
            </a:r>
          </a:p>
          <a:p>
            <a:pPr marL="742950" lvl="1" indent="-285750">
              <a:buFont typeface="Arial" panose="020B0604020202020204" pitchFamily="34" charset="0"/>
              <a:buChar char="•"/>
            </a:pPr>
            <a:r>
              <a:rPr lang="ka-GE" sz="2000" b="1" dirty="0">
                <a:latin typeface="Calibri" panose="020F0502020204030204" pitchFamily="34" charset="0"/>
                <a:cs typeface="Calibri" panose="020F0502020204030204" pitchFamily="34" charset="0"/>
              </a:rPr>
              <a:t>ტესტირების ჯგუფები:</a:t>
            </a:r>
            <a:r>
              <a:rPr lang="ka-GE" sz="2000" dirty="0">
                <a:latin typeface="Calibri" panose="020F0502020204030204" pitchFamily="34" charset="0"/>
                <a:cs typeface="Calibri" panose="020F0502020204030204" pitchFamily="34" charset="0"/>
              </a:rPr>
              <a:t> კვლევა, როგორც წესი, იყენებს ტესტირების (ექსპერიმენტულ) და კონტროლურ ჯგუფებს, რათა შედეგები შედარებული იყოს.</a:t>
            </a: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77027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1083</TotalTime>
  <Words>3972</Words>
  <Application>Microsoft Office PowerPoint</Application>
  <PresentationFormat>Widescreen</PresentationFormat>
  <Paragraphs>431</Paragraphs>
  <Slides>38</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Arial</vt:lpstr>
      <vt:lpstr>Calibri</vt:lpstr>
      <vt:lpstr>Calibri Light</vt:lpstr>
      <vt:lpstr>Sylfaen</vt:lpstr>
      <vt:lpstr>Wingdings</vt:lpstr>
      <vt:lpstr>Wingdings 2</vt:lpstr>
      <vt:lpstr>Office Theme</vt:lpstr>
      <vt:lpstr>სამეცნიერო კვლევითი მეთოდები  რაოდენობრივი (რიცხვითი) და თვისობრივი კვლევითი კვლევის მეთოდები, ექსპერიმენტული კვლევის მეთოდი, სიმულაციური მეთოდი;   მონაცემთა ტიპები (ცვლადები): დამოუკიდებელი და დამოკიდებული ცვლადი   ლექტ. გიორგი რატიანი</vt:lpstr>
      <vt:lpstr>რაოდენობრივი კვლევა </vt:lpstr>
      <vt:lpstr>სამეცნიერო კვლევის მეთოდები</vt:lpstr>
      <vt:lpstr>რაოდენობრივი კვლევის მაგალითი</vt:lpstr>
      <vt:lpstr>თვისებრივი კვლევა </vt:lpstr>
      <vt:lpstr>სამეცნიერო კვლევის მეთოდები</vt:lpstr>
      <vt:lpstr>თვისებრივი კვლევის მაგალითი</vt:lpstr>
      <vt:lpstr>ექსპერიმენტული კვლევა </vt:lpstr>
      <vt:lpstr>ექსპერიმენტული კვლევის მეთოდები</vt:lpstr>
      <vt:lpstr>ექსპერიმენტული კვლევის მაგალითი</vt:lpstr>
      <vt:lpstr>სიმულაციური კვლევა </vt:lpstr>
      <vt:lpstr>სიმულაციური კვლევის მეთოდები</vt:lpstr>
      <vt:lpstr>PowerPoint Presentation</vt:lpstr>
      <vt:lpstr>ცვლადების ტიპები: დისკრეტული და უწყვეტი ცვლადები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დამოუკიდებელი და დამოკიდებული ცვლადები </vt:lpstr>
      <vt:lpstr>დადებითი და უარყოფითი კავშირი ცვლადებს შორის</vt:lpstr>
      <vt:lpstr>დამოუკიდებელი და დამოკიდებული ცვლადები </vt:lpstr>
      <vt:lpstr>მოდერატორი ცვლადები</vt:lpstr>
      <vt:lpstr>მოდერატორი ცვლადების მაგალითები</vt:lpstr>
      <vt:lpstr>მედიატორი ცვლადები</vt:lpstr>
      <vt:lpstr>მედაიტორი ცვლადების მაგალითები</vt:lpstr>
      <vt:lpstr>საკონტროლო ცვლადები</vt:lpstr>
      <vt:lpstr>საკონტროლო ცვლადების მაგალითები</vt:lpstr>
      <vt:lpstr>საკონტროლო ცვლადების მაგალითები</vt:lpstr>
      <vt:lpstr>შერეული როლის მქონე ცვლადების მაგალითები</vt:lpstr>
      <vt:lpstr>PowerPoint Presentation</vt:lpstr>
      <vt:lpstr>PowerPoint Presentation</vt:lpstr>
      <vt:lpstr>PowerPoint Presentation</vt:lpstr>
      <vt:lpstr>PowerPoint Presentation</vt:lpstr>
      <vt:lpstr>პრაქტიკული დავალება #2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Giorgi Ratiani</cp:lastModifiedBy>
  <cp:revision>155</cp:revision>
  <dcterms:created xsi:type="dcterms:W3CDTF">2021-03-10T15:14:38Z</dcterms:created>
  <dcterms:modified xsi:type="dcterms:W3CDTF">2024-10-30T07:10:58Z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dd2b3a5-926f-4111-8eea-9c5318b8762f_Enabled">
    <vt:lpwstr>true</vt:lpwstr>
  </property>
  <property fmtid="{D5CDD505-2E9C-101B-9397-08002B2CF9AE}" pid="3" name="MSIP_Label_cdd2b3a5-926f-4111-8eea-9c5318b8762f_SetDate">
    <vt:lpwstr>2024-09-24T06:07:04Z</vt:lpwstr>
  </property>
  <property fmtid="{D5CDD505-2E9C-101B-9397-08002B2CF9AE}" pid="4" name="MSIP_Label_cdd2b3a5-926f-4111-8eea-9c5318b8762f_Method">
    <vt:lpwstr>Standard</vt:lpwstr>
  </property>
  <property fmtid="{D5CDD505-2E9C-101B-9397-08002B2CF9AE}" pid="5" name="MSIP_Label_cdd2b3a5-926f-4111-8eea-9c5318b8762f_Name">
    <vt:lpwstr>defa4170-0d19-0005-0004-bc88714345d2</vt:lpwstr>
  </property>
  <property fmtid="{D5CDD505-2E9C-101B-9397-08002B2CF9AE}" pid="6" name="MSIP_Label_cdd2b3a5-926f-4111-8eea-9c5318b8762f_SiteId">
    <vt:lpwstr>61d2e93c-423d-43b4-8f23-1580c2341952</vt:lpwstr>
  </property>
  <property fmtid="{D5CDD505-2E9C-101B-9397-08002B2CF9AE}" pid="7" name="MSIP_Label_cdd2b3a5-926f-4111-8eea-9c5318b8762f_ActionId">
    <vt:lpwstr>abd0cee9-70aa-4660-a2de-8a6811a1fcd7</vt:lpwstr>
  </property>
  <property fmtid="{D5CDD505-2E9C-101B-9397-08002B2CF9AE}" pid="8" name="MSIP_Label_cdd2b3a5-926f-4111-8eea-9c5318b8762f_ContentBits">
    <vt:lpwstr>0</vt:lpwstr>
  </property>
</Properties>
</file>

<file path=docProps/thumbnail.jpeg>
</file>